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8" r:id="rId3"/>
    <p:sldId id="259" r:id="rId5"/>
    <p:sldId id="260" r:id="rId6"/>
    <p:sldId id="264" r:id="rId7"/>
    <p:sldId id="269" r:id="rId8"/>
    <p:sldId id="270" r:id="rId9"/>
    <p:sldId id="271" r:id="rId10"/>
    <p:sldId id="272" r:id="rId11"/>
    <p:sldId id="278" r:id="rId12"/>
    <p:sldId id="281" r:id="rId13"/>
    <p:sldId id="282" r:id="rId14"/>
    <p:sldId id="283" r:id="rId15"/>
    <p:sldId id="284" r:id="rId16"/>
    <p:sldId id="274" r:id="rId17"/>
    <p:sldId id="285" r:id="rId18"/>
    <p:sldId id="289" r:id="rId19"/>
    <p:sldId id="309" r:id="rId20"/>
    <p:sldId id="290" r:id="rId21"/>
    <p:sldId id="293" r:id="rId22"/>
    <p:sldId id="310" r:id="rId23"/>
    <p:sldId id="311" r:id="rId24"/>
    <p:sldId id="292" r:id="rId25"/>
    <p:sldId id="294" r:id="rId26"/>
    <p:sldId id="312" r:id="rId27"/>
    <p:sldId id="313" r:id="rId28"/>
    <p:sldId id="348" r:id="rId29"/>
    <p:sldId id="297" r:id="rId30"/>
    <p:sldId id="299" r:id="rId31"/>
    <p:sldId id="300" r:id="rId32"/>
    <p:sldId id="314" r:id="rId33"/>
    <p:sldId id="315" r:id="rId34"/>
    <p:sldId id="316" r:id="rId35"/>
    <p:sldId id="317" r:id="rId36"/>
    <p:sldId id="318" r:id="rId37"/>
    <p:sldId id="319" r:id="rId38"/>
    <p:sldId id="349" r:id="rId39"/>
    <p:sldId id="320" r:id="rId40"/>
    <p:sldId id="321" r:id="rId41"/>
    <p:sldId id="322" r:id="rId42"/>
    <p:sldId id="304" r:id="rId43"/>
    <p:sldId id="30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276" r:id="rId56"/>
    <p:sldId id="305" r:id="rId57"/>
    <p:sldId id="307" r:id="rId58"/>
    <p:sldId id="308" r:id="rId59"/>
    <p:sldId id="275" r:id="rId60"/>
  </p:sldIdLst>
  <p:sldSz cx="12192000" cy="6858000"/>
  <p:notesSz cx="6858000" cy="9144000"/>
  <p:embeddedFontLst>
    <p:embeddedFont>
      <p:font typeface="Christmas" panose="00000500000000000000" charset="0"/>
      <p:regular r:id="rId65"/>
    </p:embeddedFont>
    <p:embeddedFont>
      <p:font typeface="Segoe UI Black" panose="020B0A02040204020203" charset="0"/>
      <p:bold r:id="rId66"/>
    </p:embeddedFont>
    <p:embeddedFont>
      <p:font typeface="Calibri" panose="020F0502020204030204" charset="0"/>
      <p:regular r:id="rId67"/>
      <p:bold r:id="rId68"/>
      <p:italic r:id="rId69"/>
      <p:boldItalic r:id="rId70"/>
    </p:embeddedFont>
    <p:embeddedFont>
      <p:font typeface="Calibri Light" panose="020F0302020204030204" charset="0"/>
      <p:regular r:id="rId71"/>
      <p:italic r:id="rId72"/>
    </p:embeddedFont>
    <p:embeddedFont>
      <p:font typeface="#9Slide03 Open Sans ExtraBold" panose="020B0704020202020204" pitchFamily="34" charset="0"/>
      <p:bold r:id="rId73"/>
      <p:boldItalic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CE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3B3838"/>
    <a:srgbClr val="AFABAB"/>
    <a:srgbClr val="ACACAC"/>
    <a:srgbClr val="C3C5CB"/>
    <a:srgbClr val="ABAEB7"/>
    <a:srgbClr val="B6EFFF"/>
    <a:srgbClr val="FAF2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4" Type="http://schemas.openxmlformats.org/officeDocument/2006/relationships/font" Target="fonts/font10.fntdata"/><Relationship Id="rId73" Type="http://schemas.openxmlformats.org/officeDocument/2006/relationships/font" Target="fonts/font9.fntdata"/><Relationship Id="rId72" Type="http://schemas.openxmlformats.org/officeDocument/2006/relationships/font" Target="fonts/font8.fntdata"/><Relationship Id="rId71" Type="http://schemas.openxmlformats.org/officeDocument/2006/relationships/font" Target="fonts/font7.fntdata"/><Relationship Id="rId70" Type="http://schemas.openxmlformats.org/officeDocument/2006/relationships/font" Target="fonts/font6.fntdata"/><Relationship Id="rId7" Type="http://schemas.openxmlformats.org/officeDocument/2006/relationships/slide" Target="slides/slide4.xml"/><Relationship Id="rId69" Type="http://schemas.openxmlformats.org/officeDocument/2006/relationships/font" Target="fonts/font5.fntdata"/><Relationship Id="rId68" Type="http://schemas.openxmlformats.org/officeDocument/2006/relationships/font" Target="fonts/font4.fntdata"/><Relationship Id="rId67" Type="http://schemas.openxmlformats.org/officeDocument/2006/relationships/font" Target="fonts/font3.fntdata"/><Relationship Id="rId66" Type="http://schemas.openxmlformats.org/officeDocument/2006/relationships/font" Target="fonts/font2.fntdata"/><Relationship Id="rId65" Type="http://schemas.openxmlformats.org/officeDocument/2006/relationships/font" Target="fonts/font1.fntdata"/><Relationship Id="rId64" Type="http://schemas.openxmlformats.org/officeDocument/2006/relationships/commentAuthors" Target="commentAuthors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7.jpeg"/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7.jpeg"/><Relationship Id="rId3" Type="http://schemas.openxmlformats.org/officeDocument/2006/relationships/image" Target="../media/image28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Relationship Id="rId3" Type="http://schemas.openxmlformats.org/officeDocument/2006/relationships/image" Target="../media/image40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2.jpeg"/><Relationship Id="rId3" Type="http://schemas.openxmlformats.org/officeDocument/2006/relationships/image" Target="../media/image51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53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53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53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2"/>
          <p:cNvSpPr txBox="1"/>
          <p:nvPr/>
        </p:nvSpPr>
        <p:spPr>
          <a:xfrm>
            <a:off x="-730250" y="6627495"/>
            <a:ext cx="7237095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>
                <a:solidFill>
                  <a:schemeClr val="accent3"/>
                </a:solidFill>
                <a:effectLst/>
                <a:cs typeface="+mn-lt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cs typeface="+mn-lt"/>
            </a:endParaRPr>
          </a:p>
        </p:txBody>
      </p:sp>
      <p:pic>
        <p:nvPicPr>
          <p:cNvPr id="4" name="Picture 1" descr="73515564_1670032476464308_9172483971546611712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390" y="0"/>
            <a:ext cx="10288905" cy="6858000"/>
          </a:xfrm>
          <a:prstGeom prst="rect">
            <a:avLst/>
          </a:prstGeom>
        </p:spPr>
      </p:pic>
      <p:sp>
        <p:nvSpPr>
          <p:cNvPr id="7" name="Rectangles 1"/>
          <p:cNvSpPr/>
          <p:nvPr/>
        </p:nvSpPr>
        <p:spPr>
          <a:xfrm>
            <a:off x="-40005" y="0"/>
            <a:ext cx="12231370" cy="6859270"/>
          </a:xfrm>
          <a:prstGeom prst="rect">
            <a:avLst/>
          </a:prstGeom>
          <a:gradFill>
            <a:gsLst>
              <a:gs pos="5000">
                <a:schemeClr val="bg1"/>
              </a:gs>
              <a:gs pos="51000">
                <a:schemeClr val="accent1">
                  <a:lumMod val="71000"/>
                  <a:alpha val="17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1"/>
          <p:cNvSpPr txBox="1"/>
          <p:nvPr/>
        </p:nvSpPr>
        <p:spPr>
          <a:xfrm>
            <a:off x="-239395" y="-1728470"/>
            <a:ext cx="12629515" cy="1198880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800000"/>
              </a:avLst>
            </a:prstTxWarp>
            <a:spAutoFit/>
          </a:bodyPr>
          <a:lstStyle/>
          <a:p>
            <a:pPr algn="ctr"/>
            <a:r>
              <a:rPr lang="vi-V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hristmas" panose="00000500000000000000" charset="0"/>
                <a:cs typeface="Christmas" panose="00000500000000000000" charset="0"/>
              </a:rPr>
              <a:t>KHOA ĐIỆN TỬ - VIỄN THÔNG</a:t>
            </a:r>
            <a:endParaRPr lang="vi-VN" altLang="en-US" sz="72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hristmas" panose="00000500000000000000" charset="0"/>
              <a:cs typeface="Christmas" panose="0000050000000000000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635" y="968375"/>
            <a:ext cx="10912475" cy="50869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48030" y="1409700"/>
            <a:ext cx="10165715" cy="5467350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 rot="0">
            <a:off x="841375" y="1544955"/>
            <a:ext cx="3651885" cy="645160"/>
            <a:chOff x="3021" y="3411"/>
            <a:chExt cx="5751" cy="1016"/>
          </a:xfrm>
        </p:grpSpPr>
        <p:sp>
          <p:nvSpPr>
            <p:cNvPr id="30" name="Text Box 29"/>
            <p:cNvSpPr txBox="1"/>
            <p:nvPr/>
          </p:nvSpPr>
          <p:spPr>
            <a:xfrm>
              <a:off x="3021" y="3411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1</a:t>
              </a:r>
              <a:endParaRPr lang="vi-VN" altLang="en-US" sz="3600"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8" name="Text 2"/>
            <p:cNvSpPr txBox="1"/>
            <p:nvPr/>
          </p:nvSpPr>
          <p:spPr>
            <a:xfrm>
              <a:off x="3178" y="3532"/>
              <a:ext cx="5594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indent="0" algn="ctr">
                <a:buFont typeface="Arial" panose="020B0604020202020204" pitchFamily="34" charset="0"/>
                <a:buNone/>
              </a:pPr>
              <a:r>
                <a:rPr lang="en-US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Ô HÌNH HÓA</a:t>
              </a:r>
              <a:endParaRPr lang="vi-VN" altLang="en-US" sz="2600" b="1" u="sng">
                <a:solidFill>
                  <a:schemeClr val="tx1"/>
                </a:solidFill>
                <a:effectLst/>
                <a:latin typeface="iCiel Cadena" panose="02000503000000020004" charset="0"/>
                <a:cs typeface="iCiel Cadena" panose="0200050300000002000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-6439535" y="3087370"/>
            <a:ext cx="6282690" cy="849630"/>
            <a:chOff x="4011" y="5310"/>
            <a:chExt cx="9894" cy="1338"/>
          </a:xfrm>
        </p:grpSpPr>
        <p:grpSp>
          <p:nvGrpSpPr>
            <p:cNvPr id="23" name="Group 22"/>
            <p:cNvGrpSpPr/>
            <p:nvPr/>
          </p:nvGrpSpPr>
          <p:grpSpPr>
            <a:xfrm rot="0">
              <a:off x="4011" y="5310"/>
              <a:ext cx="1378" cy="1338"/>
              <a:chOff x="2866" y="3281"/>
              <a:chExt cx="1378" cy="133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2866" y="3281"/>
                <a:ext cx="1379" cy="1339"/>
              </a:xfrm>
              <a:prstGeom prst="ellipse">
                <a:avLst/>
              </a:prstGeom>
              <a:noFill/>
              <a:ln w="44450" cmpd="thickThin">
                <a:solidFill>
                  <a:schemeClr val="bg2">
                    <a:lumMod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5" name="Flowchart: Connector 24"/>
              <p:cNvSpPr/>
              <p:nvPr/>
            </p:nvSpPr>
            <p:spPr>
              <a:xfrm>
                <a:off x="3006" y="3411"/>
                <a:ext cx="1099" cy="1079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31" name="Text Box 30"/>
            <p:cNvSpPr txBox="1"/>
            <p:nvPr/>
          </p:nvSpPr>
          <p:spPr>
            <a:xfrm>
              <a:off x="4205" y="5472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2</a:t>
              </a:r>
              <a:endParaRPr lang="vi-VN" altLang="en-US" sz="3600" b="1">
                <a:latin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 rot="0">
              <a:off x="6531" y="5472"/>
              <a:ext cx="7042" cy="1097"/>
              <a:chOff x="5277" y="3371"/>
              <a:chExt cx="6496" cy="1097"/>
            </a:xfrm>
          </p:grpSpPr>
          <p:sp>
            <p:nvSpPr>
              <p:cNvPr id="42" name="Freeform 41"/>
              <p:cNvSpPr/>
              <p:nvPr/>
            </p:nvSpPr>
            <p:spPr>
              <a:xfrm>
                <a:off x="5309" y="3371"/>
                <a:ext cx="6464" cy="1097"/>
              </a:xfrm>
              <a:custGeom>
                <a:avLst/>
                <a:gdLst>
                  <a:gd name="connsiteX0" fmla="*/ 702 w 5970"/>
                  <a:gd name="connsiteY0" fmla="*/ 0 h 1097"/>
                  <a:gd name="connsiteX1" fmla="*/ 5792 w 5970"/>
                  <a:gd name="connsiteY1" fmla="*/ 32 h 1097"/>
                  <a:gd name="connsiteX2" fmla="*/ 5970 w 5970"/>
                  <a:gd name="connsiteY2" fmla="*/ 210 h 1097"/>
                  <a:gd name="connsiteX3" fmla="*/ 5970 w 5970"/>
                  <a:gd name="connsiteY3" fmla="*/ 919 h 1097"/>
                  <a:gd name="connsiteX4" fmla="*/ 5792 w 5970"/>
                  <a:gd name="connsiteY4" fmla="*/ 1097 h 1097"/>
                  <a:gd name="connsiteX5" fmla="*/ 701 w 5970"/>
                  <a:gd name="connsiteY5" fmla="*/ 1071 h 1097"/>
                  <a:gd name="connsiteX6" fmla="*/ 0 w 5970"/>
                  <a:gd name="connsiteY6" fmla="*/ 518 h 1097"/>
                  <a:gd name="connsiteX7" fmla="*/ 702 w 5970"/>
                  <a:gd name="connsiteY7" fmla="*/ 0 h 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70" h="1097">
                    <a:moveTo>
                      <a:pt x="702" y="0"/>
                    </a:moveTo>
                    <a:lnTo>
                      <a:pt x="5792" y="32"/>
                    </a:lnTo>
                    <a:cubicBezTo>
                      <a:pt x="5891" y="32"/>
                      <a:pt x="5970" y="111"/>
                      <a:pt x="5970" y="210"/>
                    </a:cubicBezTo>
                    <a:lnTo>
                      <a:pt x="5970" y="919"/>
                    </a:lnTo>
                    <a:cubicBezTo>
                      <a:pt x="5970" y="1018"/>
                      <a:pt x="5891" y="1097"/>
                      <a:pt x="5792" y="1097"/>
                    </a:cubicBezTo>
                    <a:lnTo>
                      <a:pt x="701" y="1071"/>
                    </a:lnTo>
                    <a:cubicBezTo>
                      <a:pt x="694" y="1081"/>
                      <a:pt x="745" y="1088"/>
                      <a:pt x="0" y="518"/>
                    </a:cubicBezTo>
                    <a:cubicBezTo>
                      <a:pt x="698" y="2"/>
                      <a:pt x="468" y="173"/>
                      <a:pt x="70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 rot="18840000">
                <a:off x="5318" y="3395"/>
                <a:ext cx="967" cy="1049"/>
              </a:xfrm>
              <a:custGeom>
                <a:avLst/>
                <a:gdLst>
                  <a:gd name="connsiteX0" fmla="*/ 0 w 967"/>
                  <a:gd name="connsiteY0" fmla="*/ 0 h 1049"/>
                  <a:gd name="connsiteX1" fmla="*/ 967 w 967"/>
                  <a:gd name="connsiteY1" fmla="*/ 286 h 1049"/>
                  <a:gd name="connsiteX2" fmla="*/ 93 w 967"/>
                  <a:gd name="connsiteY2" fmla="*/ 102 h 1049"/>
                  <a:gd name="connsiteX3" fmla="*/ 237 w 967"/>
                  <a:gd name="connsiteY3" fmla="*/ 1049 h 1049"/>
                  <a:gd name="connsiteX4" fmla="*/ 0 w 967"/>
                  <a:gd name="connsiteY4" fmla="*/ 0 h 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" h="1049">
                    <a:moveTo>
                      <a:pt x="0" y="0"/>
                    </a:moveTo>
                    <a:lnTo>
                      <a:pt x="967" y="286"/>
                    </a:lnTo>
                    <a:lnTo>
                      <a:pt x="93" y="102"/>
                    </a:lnTo>
                    <a:lnTo>
                      <a:pt x="237" y="10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Text 2"/>
            <p:cNvSpPr txBox="1"/>
            <p:nvPr/>
          </p:nvSpPr>
          <p:spPr>
            <a:xfrm>
              <a:off x="7041" y="5610"/>
              <a:ext cx="6864" cy="822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indent="0" algn="l">
                <a:buFont typeface="Arial" panose="020B0604020202020204" pitchFamily="34" charset="0"/>
                <a:buNone/>
              </a:pPr>
              <a:r>
                <a:rPr lang="en-US" altLang="vi-VN" sz="280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vi-VN" altLang="vi-VN" sz="280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Ô </a:t>
              </a:r>
              <a:r>
                <a:rPr lang="vi-VN" altLang="vi-VN" sz="260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HÌNH </a:t>
              </a:r>
              <a:r>
                <a:rPr lang="vi-VN" altLang="vi-VN" sz="280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HÓA CHI </a:t>
              </a:r>
              <a:r>
                <a:rPr lang="vi-VN" altLang="vi-VN" sz="280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TIẾT</a:t>
              </a:r>
              <a:endParaRPr lang="vi-VN" altLang="vi-VN" sz="280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-6439535" y="4567555"/>
            <a:ext cx="5861685" cy="849630"/>
            <a:chOff x="5110" y="7367"/>
            <a:chExt cx="9231" cy="1338"/>
          </a:xfrm>
        </p:grpSpPr>
        <p:grpSp>
          <p:nvGrpSpPr>
            <p:cNvPr id="26" name="Group 25"/>
            <p:cNvGrpSpPr/>
            <p:nvPr/>
          </p:nvGrpSpPr>
          <p:grpSpPr>
            <a:xfrm rot="0">
              <a:off x="5110" y="7367"/>
              <a:ext cx="1378" cy="1338"/>
              <a:chOff x="2866" y="3281"/>
              <a:chExt cx="1378" cy="1338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866" y="3281"/>
                <a:ext cx="1379" cy="1339"/>
              </a:xfrm>
              <a:prstGeom prst="ellipse">
                <a:avLst/>
              </a:prstGeom>
              <a:noFill/>
              <a:ln w="44450" cmpd="thickThin">
                <a:solidFill>
                  <a:schemeClr val="bg2">
                    <a:lumMod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8" name="Flowchart: Connector 27"/>
              <p:cNvSpPr/>
              <p:nvPr/>
            </p:nvSpPr>
            <p:spPr>
              <a:xfrm>
                <a:off x="3006" y="3411"/>
                <a:ext cx="1099" cy="1079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32" name="Text Box 31"/>
            <p:cNvSpPr txBox="1"/>
            <p:nvPr/>
          </p:nvSpPr>
          <p:spPr>
            <a:xfrm>
              <a:off x="5304" y="7531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3</a:t>
              </a:r>
              <a:endParaRPr lang="vi-VN" altLang="en-US" sz="3600" b="1">
                <a:latin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 rot="0">
              <a:off x="7599" y="7485"/>
              <a:ext cx="6740" cy="1097"/>
              <a:chOff x="5274" y="3371"/>
              <a:chExt cx="6499" cy="1097"/>
            </a:xfrm>
          </p:grpSpPr>
          <p:sp>
            <p:nvSpPr>
              <p:cNvPr id="47" name="Freeform 46"/>
              <p:cNvSpPr/>
              <p:nvPr/>
            </p:nvSpPr>
            <p:spPr>
              <a:xfrm>
                <a:off x="5309" y="3371"/>
                <a:ext cx="6464" cy="1097"/>
              </a:xfrm>
              <a:custGeom>
                <a:avLst/>
                <a:gdLst>
                  <a:gd name="connsiteX0" fmla="*/ 702 w 5970"/>
                  <a:gd name="connsiteY0" fmla="*/ 0 h 1097"/>
                  <a:gd name="connsiteX1" fmla="*/ 5792 w 5970"/>
                  <a:gd name="connsiteY1" fmla="*/ 32 h 1097"/>
                  <a:gd name="connsiteX2" fmla="*/ 5970 w 5970"/>
                  <a:gd name="connsiteY2" fmla="*/ 210 h 1097"/>
                  <a:gd name="connsiteX3" fmla="*/ 5970 w 5970"/>
                  <a:gd name="connsiteY3" fmla="*/ 919 h 1097"/>
                  <a:gd name="connsiteX4" fmla="*/ 5792 w 5970"/>
                  <a:gd name="connsiteY4" fmla="*/ 1097 h 1097"/>
                  <a:gd name="connsiteX5" fmla="*/ 701 w 5970"/>
                  <a:gd name="connsiteY5" fmla="*/ 1071 h 1097"/>
                  <a:gd name="connsiteX6" fmla="*/ 0 w 5970"/>
                  <a:gd name="connsiteY6" fmla="*/ 518 h 1097"/>
                  <a:gd name="connsiteX7" fmla="*/ 702 w 5970"/>
                  <a:gd name="connsiteY7" fmla="*/ 0 h 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70" h="1097">
                    <a:moveTo>
                      <a:pt x="702" y="0"/>
                    </a:moveTo>
                    <a:lnTo>
                      <a:pt x="5792" y="32"/>
                    </a:lnTo>
                    <a:cubicBezTo>
                      <a:pt x="5891" y="32"/>
                      <a:pt x="5970" y="111"/>
                      <a:pt x="5970" y="210"/>
                    </a:cubicBezTo>
                    <a:lnTo>
                      <a:pt x="5970" y="919"/>
                    </a:lnTo>
                    <a:cubicBezTo>
                      <a:pt x="5970" y="1018"/>
                      <a:pt x="5891" y="1097"/>
                      <a:pt x="5792" y="1097"/>
                    </a:cubicBezTo>
                    <a:lnTo>
                      <a:pt x="701" y="1071"/>
                    </a:lnTo>
                    <a:cubicBezTo>
                      <a:pt x="694" y="1081"/>
                      <a:pt x="745" y="1088"/>
                      <a:pt x="0" y="518"/>
                    </a:cubicBezTo>
                    <a:cubicBezTo>
                      <a:pt x="698" y="2"/>
                      <a:pt x="468" y="173"/>
                      <a:pt x="70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8" name="Freeform 47"/>
              <p:cNvSpPr/>
              <p:nvPr/>
            </p:nvSpPr>
            <p:spPr>
              <a:xfrm rot="18840000">
                <a:off x="5300" y="3375"/>
                <a:ext cx="982" cy="1035"/>
              </a:xfrm>
              <a:custGeom>
                <a:avLst/>
                <a:gdLst>
                  <a:gd name="connsiteX0" fmla="*/ 0 w 967"/>
                  <a:gd name="connsiteY0" fmla="*/ 0 h 1049"/>
                  <a:gd name="connsiteX1" fmla="*/ 967 w 967"/>
                  <a:gd name="connsiteY1" fmla="*/ 286 h 1049"/>
                  <a:gd name="connsiteX2" fmla="*/ 93 w 967"/>
                  <a:gd name="connsiteY2" fmla="*/ 102 h 1049"/>
                  <a:gd name="connsiteX3" fmla="*/ 237 w 967"/>
                  <a:gd name="connsiteY3" fmla="*/ 1049 h 1049"/>
                  <a:gd name="connsiteX4" fmla="*/ 0 w 967"/>
                  <a:gd name="connsiteY4" fmla="*/ 0 h 1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" h="1049">
                    <a:moveTo>
                      <a:pt x="0" y="0"/>
                    </a:moveTo>
                    <a:lnTo>
                      <a:pt x="967" y="286"/>
                    </a:lnTo>
                    <a:lnTo>
                      <a:pt x="93" y="102"/>
                    </a:lnTo>
                    <a:lnTo>
                      <a:pt x="237" y="10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Text 2"/>
            <p:cNvSpPr txBox="1"/>
            <p:nvPr/>
          </p:nvSpPr>
          <p:spPr>
            <a:xfrm>
              <a:off x="7845" y="7619"/>
              <a:ext cx="6496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indent="0" algn="ctr">
                <a:buFont typeface="Arial" panose="020B0604020202020204" pitchFamily="34" charset="0"/>
                <a:buNone/>
              </a:pPr>
              <a:r>
                <a:rPr lang="vi-VN" altLang="en-US" sz="260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VIẾT CHƯƠNG TRÌNH</a:t>
              </a:r>
              <a:endParaRPr lang="vi-VN" altLang="en-US" sz="260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ext 2"/>
          <p:cNvSpPr txBox="1"/>
          <p:nvPr/>
        </p:nvSpPr>
        <p:spPr>
          <a:xfrm>
            <a:off x="939165" y="2204720"/>
            <a:ext cx="8698230" cy="470789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Người dùng ứng dụng: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- Thu ngân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   + Nhập thông tin khách hàng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   + In hóa đơn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   + Lưu vào file doanh thu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vi-VN" altLang="en-US" sz="6000" b="1">
              <a:solidFill>
                <a:schemeClr val="tx1"/>
              </a:solidFill>
              <a:effectLst/>
              <a:latin typeface="iCiel Cadena" panose="02000503000000020004" charset="0"/>
              <a:cs typeface="iCiel Cadena" panose="02000503000000020004" charset="0"/>
            </a:endParaRPr>
          </a:p>
        </p:txBody>
      </p:sp>
      <p:pic>
        <p:nvPicPr>
          <p:cNvPr id="3" name="Picture 2" descr="pexels-andrea-piacquadio-3907161"/>
          <p:cNvPicPr>
            <a:picLocks noChangeAspect="1"/>
          </p:cNvPicPr>
          <p:nvPr/>
        </p:nvPicPr>
        <p:blipFill>
          <a:blip r:embed="rId3">
            <a:alphaModFix amt="90000"/>
          </a:blip>
          <a:srcRect l="2469" r="31877"/>
          <a:stretch>
            <a:fillRect/>
          </a:stretch>
        </p:blipFill>
        <p:spPr>
          <a:xfrm>
            <a:off x="7509510" y="0"/>
            <a:ext cx="6753860" cy="6858000"/>
          </a:xfrm>
          <a:prstGeom prst="parallelogram">
            <a:avLst/>
          </a:prstGeom>
        </p:spPr>
      </p:pic>
      <p:pic>
        <p:nvPicPr>
          <p:cNvPr id="5" name="Picture 4" descr="pexels-ksenia-chernaya-3951672"/>
          <p:cNvPicPr>
            <a:picLocks noChangeAspect="1"/>
          </p:cNvPicPr>
          <p:nvPr/>
        </p:nvPicPr>
        <p:blipFill>
          <a:blip r:embed="rId4">
            <a:alphaModFix amt="90000"/>
          </a:blip>
          <a:srcRect r="-34318"/>
          <a:stretch>
            <a:fillRect/>
          </a:stretch>
        </p:blipFill>
        <p:spPr>
          <a:xfrm>
            <a:off x="13735685" y="109855"/>
            <a:ext cx="6148705" cy="6858000"/>
          </a:xfrm>
          <a:prstGeom prst="parallelogram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635" y="968375"/>
            <a:ext cx="10913745" cy="50869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48030" y="1409700"/>
            <a:ext cx="10165715" cy="5467350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 rot="0">
            <a:off x="841375" y="1544955"/>
            <a:ext cx="3651885" cy="645160"/>
            <a:chOff x="3021" y="3411"/>
            <a:chExt cx="5751" cy="1016"/>
          </a:xfrm>
        </p:grpSpPr>
        <p:sp>
          <p:nvSpPr>
            <p:cNvPr id="30" name="Text Box 29"/>
            <p:cNvSpPr txBox="1"/>
            <p:nvPr/>
          </p:nvSpPr>
          <p:spPr>
            <a:xfrm>
              <a:off x="3021" y="3411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1</a:t>
              </a:r>
              <a:endParaRPr lang="vi-VN" altLang="en-US" sz="3600"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8" name="Text 2"/>
            <p:cNvSpPr txBox="1"/>
            <p:nvPr/>
          </p:nvSpPr>
          <p:spPr>
            <a:xfrm>
              <a:off x="3178" y="3532"/>
              <a:ext cx="5594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indent="0" algn="ctr">
                <a:buFont typeface="Arial" panose="020B0604020202020204" pitchFamily="34" charset="0"/>
                <a:buNone/>
              </a:pPr>
              <a:r>
                <a:rPr lang="en-US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Ô HÌNH HÓA</a:t>
              </a:r>
              <a:endParaRPr lang="vi-VN" altLang="en-US" sz="2600" b="1" u="sng">
                <a:solidFill>
                  <a:schemeClr val="tx1"/>
                </a:solidFill>
                <a:effectLst/>
                <a:latin typeface="iCiel Cadena" panose="02000503000000020004" charset="0"/>
                <a:cs typeface="iCiel Cadena" panose="02000503000000020004" charset="0"/>
              </a:endParaRPr>
            </a:p>
          </p:txBody>
        </p:sp>
      </p:grpSp>
      <p:sp>
        <p:nvSpPr>
          <p:cNvPr id="4" name="Text 2"/>
          <p:cNvSpPr txBox="1"/>
          <p:nvPr/>
        </p:nvSpPr>
        <p:spPr>
          <a:xfrm>
            <a:off x="939165" y="2204720"/>
            <a:ext cx="9760585" cy="569277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Người dùng ứng dụng: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- Phục vụ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   + Xuất menu để order món ăn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   + Thêm món mới vào thực đơn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   + Xuất danh sác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h món ăn đã chọn 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§"/>
            </a:pP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vi-VN" altLang="en-US" sz="6000" b="1">
              <a:solidFill>
                <a:schemeClr val="tx1"/>
              </a:solidFill>
              <a:effectLst/>
              <a:latin typeface="iCiel Cadena" panose="02000503000000020004" charset="0"/>
              <a:cs typeface="iCiel Cadena" panose="02000503000000020004" charset="0"/>
            </a:endParaRPr>
          </a:p>
        </p:txBody>
      </p:sp>
      <p:pic>
        <p:nvPicPr>
          <p:cNvPr id="5" name="Picture 4" descr="pexels-ksenia-chernaya-3951672"/>
          <p:cNvPicPr>
            <a:picLocks noChangeAspect="1"/>
          </p:cNvPicPr>
          <p:nvPr/>
        </p:nvPicPr>
        <p:blipFill>
          <a:blip r:embed="rId3">
            <a:alphaModFix amt="90000"/>
          </a:blip>
          <a:srcRect r="-34318"/>
          <a:stretch>
            <a:fillRect/>
          </a:stretch>
        </p:blipFill>
        <p:spPr>
          <a:xfrm>
            <a:off x="7960995" y="19050"/>
            <a:ext cx="6148705" cy="6858000"/>
          </a:xfrm>
          <a:prstGeom prst="parallelogram">
            <a:avLst/>
          </a:prstGeom>
        </p:spPr>
      </p:pic>
      <p:pic>
        <p:nvPicPr>
          <p:cNvPr id="7" name="Picture 6" descr="pexels-andrea-piacquadio-3907161"/>
          <p:cNvPicPr>
            <a:picLocks noChangeAspect="1"/>
          </p:cNvPicPr>
          <p:nvPr/>
        </p:nvPicPr>
        <p:blipFill>
          <a:blip r:embed="rId4">
            <a:alphaModFix amt="90000"/>
          </a:blip>
          <a:srcRect l="2469" r="31877"/>
          <a:stretch>
            <a:fillRect/>
          </a:stretch>
        </p:blipFill>
        <p:spPr>
          <a:xfrm>
            <a:off x="7658100" y="7019290"/>
            <a:ext cx="6753860" cy="6858000"/>
          </a:xfrm>
          <a:prstGeom prst="parallelogram">
            <a:avLst/>
          </a:prstGeom>
        </p:spPr>
      </p:pic>
      <p:pic>
        <p:nvPicPr>
          <p:cNvPr id="12" name="Picture 11" descr="pexels-rodrigo-santos-3888151"/>
          <p:cNvPicPr>
            <a:picLocks noChangeAspect="1"/>
          </p:cNvPicPr>
          <p:nvPr/>
        </p:nvPicPr>
        <p:blipFill>
          <a:blip r:embed="rId5">
            <a:alphaModFix amt="90000"/>
          </a:blip>
          <a:srcRect r="39004"/>
          <a:stretch>
            <a:fillRect/>
          </a:stretch>
        </p:blipFill>
        <p:spPr>
          <a:xfrm>
            <a:off x="-6892290" y="0"/>
            <a:ext cx="6297930" cy="6858000"/>
          </a:xfrm>
          <a:prstGeom prst="parallelogram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454380" y="1409700"/>
            <a:ext cx="4519295" cy="645160"/>
            <a:chOff x="1482" y="2456"/>
            <a:chExt cx="7117" cy="1016"/>
          </a:xfrm>
        </p:grpSpPr>
        <p:sp>
          <p:nvSpPr>
            <p:cNvPr id="9" name="Text Box 8"/>
            <p:cNvSpPr txBox="1"/>
            <p:nvPr/>
          </p:nvSpPr>
          <p:spPr>
            <a:xfrm>
              <a:off x="1482" y="2456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2</a:t>
              </a:r>
              <a:endParaRPr lang="vi-VN" altLang="en-US" sz="3600"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" name="Text 2"/>
            <p:cNvSpPr txBox="1"/>
            <p:nvPr/>
          </p:nvSpPr>
          <p:spPr>
            <a:xfrm>
              <a:off x="2063" y="2577"/>
              <a:ext cx="6537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indent="0" algn="ctr">
                <a:buFont typeface="Arial" panose="020B0604020202020204" pitchFamily="34" charset="0"/>
                <a:buNone/>
              </a:pPr>
              <a:r>
                <a:rPr lang="en-US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Ô HÌNH HÓA CHI </a:t>
              </a: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TIẾT</a:t>
              </a:r>
              <a:endParaRPr lang="vi-VN" altLang="vi-VN" sz="2600" b="1" u="sng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658177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2732405" y="1014730"/>
            <a:ext cx="8528685" cy="50869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2733040" y="1390650"/>
            <a:ext cx="9458960" cy="5467350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08920" y="151765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725" y="138430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32054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 rot="0">
            <a:off x="-6278245" y="1482725"/>
            <a:ext cx="3651885" cy="645160"/>
            <a:chOff x="3021" y="3411"/>
            <a:chExt cx="5751" cy="1016"/>
          </a:xfrm>
        </p:grpSpPr>
        <p:sp>
          <p:nvSpPr>
            <p:cNvPr id="30" name="Text Box 29"/>
            <p:cNvSpPr txBox="1"/>
            <p:nvPr/>
          </p:nvSpPr>
          <p:spPr>
            <a:xfrm>
              <a:off x="3021" y="3411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1</a:t>
              </a:r>
              <a:endParaRPr lang="vi-VN" altLang="en-US" sz="3600"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8" name="Text 2"/>
            <p:cNvSpPr txBox="1"/>
            <p:nvPr/>
          </p:nvSpPr>
          <p:spPr>
            <a:xfrm>
              <a:off x="3178" y="3532"/>
              <a:ext cx="5594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indent="0" algn="ctr">
                <a:buFont typeface="Arial" panose="020B0604020202020204" pitchFamily="34" charset="0"/>
                <a:buNone/>
              </a:pPr>
              <a:r>
                <a:rPr lang="en-US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Ô HÌNH HÓA</a:t>
              </a:r>
              <a:endParaRPr lang="vi-VN" altLang="en-US" sz="2600" b="1" u="sng">
                <a:solidFill>
                  <a:schemeClr val="tx1"/>
                </a:solidFill>
                <a:effectLst/>
                <a:latin typeface="iCiel Cadena" panose="02000503000000020004" charset="0"/>
                <a:cs typeface="iCiel Cadena" panose="02000503000000020004" charset="0"/>
              </a:endParaRPr>
            </a:p>
          </p:txBody>
        </p:sp>
      </p:grpSp>
      <p:sp>
        <p:nvSpPr>
          <p:cNvPr id="4" name="Text 2"/>
          <p:cNvSpPr txBox="1"/>
          <p:nvPr/>
        </p:nvSpPr>
        <p:spPr>
          <a:xfrm>
            <a:off x="4308475" y="2317115"/>
            <a:ext cx="7021830" cy="378460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Xây dựng 4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class: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- Khac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hHang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- Thanh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Toan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-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Menu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-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Order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5" name="Picture 4" descr="pexels-ksenia-chernaya-3951672"/>
          <p:cNvPicPr>
            <a:picLocks noChangeAspect="1"/>
          </p:cNvPicPr>
          <p:nvPr/>
        </p:nvPicPr>
        <p:blipFill>
          <a:blip r:embed="rId3">
            <a:alphaModFix amt="90000"/>
          </a:blip>
          <a:srcRect r="-34318"/>
          <a:stretch>
            <a:fillRect/>
          </a:stretch>
        </p:blipFill>
        <p:spPr>
          <a:xfrm>
            <a:off x="8530590" y="9026525"/>
            <a:ext cx="6148705" cy="6858000"/>
          </a:xfrm>
          <a:prstGeom prst="parallelogram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10380" y="1671955"/>
            <a:ext cx="4519930" cy="645160"/>
            <a:chOff x="1482" y="2456"/>
            <a:chExt cx="7118" cy="1016"/>
          </a:xfrm>
        </p:grpSpPr>
        <p:sp>
          <p:nvSpPr>
            <p:cNvPr id="8" name="Text Box 7"/>
            <p:cNvSpPr txBox="1"/>
            <p:nvPr/>
          </p:nvSpPr>
          <p:spPr>
            <a:xfrm>
              <a:off x="1482" y="2456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2</a:t>
              </a:r>
              <a:endParaRPr lang="vi-VN" altLang="en-US" sz="3600"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9" name="Text 2"/>
            <p:cNvSpPr txBox="1"/>
            <p:nvPr/>
          </p:nvSpPr>
          <p:spPr>
            <a:xfrm>
              <a:off x="2063" y="2577"/>
              <a:ext cx="6537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indent="0" algn="ctr">
                <a:buFont typeface="Arial" panose="020B0604020202020204" pitchFamily="34" charset="0"/>
                <a:buNone/>
              </a:pP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XÂY DỰNG CẤU </a:t>
              </a: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TRÚC</a:t>
              </a:r>
              <a:endParaRPr lang="vi-VN" altLang="vi-VN" sz="2600" b="1" u="sng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Picture 11" descr="pexels-rodrigo-santos-3888151"/>
          <p:cNvPicPr>
            <a:picLocks noChangeAspect="1"/>
          </p:cNvPicPr>
          <p:nvPr/>
        </p:nvPicPr>
        <p:blipFill>
          <a:blip r:embed="rId4">
            <a:alphaModFix amt="90000"/>
          </a:blip>
          <a:srcRect r="39004"/>
          <a:stretch>
            <a:fillRect/>
          </a:stretch>
        </p:blipFill>
        <p:spPr>
          <a:xfrm>
            <a:off x="-1924050" y="0"/>
            <a:ext cx="6297930" cy="6858000"/>
          </a:xfrm>
          <a:prstGeom prst="parallelogram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658177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2732405" y="1014730"/>
            <a:ext cx="8528685" cy="50869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2733040" y="1390650"/>
            <a:ext cx="9458960" cy="5467350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08920" y="151765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725" y="138430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32054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4308475" y="2317115"/>
            <a:ext cx="6398260" cy="304609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-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KhachHang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   + Nhập thông tin khách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hàng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   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</a:t>
            </a:r>
            <a:endParaRPr lang="vi-VN" altLang="en-US" sz="6000" b="1">
              <a:solidFill>
                <a:schemeClr val="tx1"/>
              </a:solidFill>
              <a:effectLst/>
              <a:latin typeface="iCiel Cadena" panose="02000503000000020004" charset="0"/>
              <a:cs typeface="iCiel Cadena" panose="0200050300000002000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310380" y="1671955"/>
            <a:ext cx="4519930" cy="645160"/>
            <a:chOff x="1482" y="2456"/>
            <a:chExt cx="7118" cy="1016"/>
          </a:xfrm>
        </p:grpSpPr>
        <p:sp>
          <p:nvSpPr>
            <p:cNvPr id="8" name="Text Box 7"/>
            <p:cNvSpPr txBox="1"/>
            <p:nvPr/>
          </p:nvSpPr>
          <p:spPr>
            <a:xfrm>
              <a:off x="1482" y="2456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2</a:t>
              </a:r>
              <a:endParaRPr lang="vi-VN" altLang="en-US" sz="3600"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9" name="Text 2"/>
            <p:cNvSpPr txBox="1"/>
            <p:nvPr/>
          </p:nvSpPr>
          <p:spPr>
            <a:xfrm>
              <a:off x="2063" y="2577"/>
              <a:ext cx="6537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indent="0" algn="ctr">
                <a:buFont typeface="Arial" panose="020B0604020202020204" pitchFamily="34" charset="0"/>
                <a:buNone/>
              </a:pP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XÂY DỰNG CẤU </a:t>
              </a: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TRÚC</a:t>
              </a:r>
              <a:endParaRPr lang="vi-VN" altLang="vi-VN" sz="2600" b="1" u="sng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Picture 11" descr="pexels-rodrigo-santos-3888151"/>
          <p:cNvPicPr>
            <a:picLocks noChangeAspect="1"/>
          </p:cNvPicPr>
          <p:nvPr/>
        </p:nvPicPr>
        <p:blipFill>
          <a:blip r:embed="rId3">
            <a:alphaModFix amt="90000"/>
          </a:blip>
          <a:srcRect r="39004"/>
          <a:stretch>
            <a:fillRect/>
          </a:stretch>
        </p:blipFill>
        <p:spPr>
          <a:xfrm>
            <a:off x="-2223770" y="7424420"/>
            <a:ext cx="6297930" cy="6858000"/>
          </a:xfrm>
          <a:prstGeom prst="parallelogram">
            <a:avLst/>
          </a:prstGeom>
        </p:spPr>
      </p:pic>
      <p:pic>
        <p:nvPicPr>
          <p:cNvPr id="3" name="Picture 2" descr="pexels-nemuel-sereti-6424589"/>
          <p:cNvPicPr>
            <a:picLocks noChangeAspect="1"/>
          </p:cNvPicPr>
          <p:nvPr/>
        </p:nvPicPr>
        <p:blipFill>
          <a:blip r:embed="rId4">
            <a:alphaModFix amt="90000"/>
          </a:blip>
          <a:srcRect l="-35111"/>
          <a:stretch>
            <a:fillRect/>
          </a:stretch>
        </p:blipFill>
        <p:spPr>
          <a:xfrm>
            <a:off x="-1856740" y="0"/>
            <a:ext cx="6177280" cy="6858000"/>
          </a:xfrm>
          <a:prstGeom prst="parallelogram">
            <a:avLst/>
          </a:prstGeom>
        </p:spPr>
      </p:pic>
      <p:pic>
        <p:nvPicPr>
          <p:cNvPr id="5" name="Picture 4" descr="khachhang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247765" y="3157220"/>
            <a:ext cx="4391025" cy="2674620"/>
          </a:xfrm>
          <a:prstGeom prst="rect">
            <a:avLst/>
          </a:prstGeom>
        </p:spPr>
      </p:pic>
      <p:pic>
        <p:nvPicPr>
          <p:cNvPr id="7" name="Picture 6" descr="khachhang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3875" y="792480"/>
            <a:ext cx="3949700" cy="5531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31850" y="0"/>
            <a:ext cx="324929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4335" y="84455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140" y="71120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pic>
        <p:nvPicPr>
          <p:cNvPr id="3" name="Picture 2" descr="pexels-nemuel-sereti-6424589"/>
          <p:cNvPicPr>
            <a:picLocks noChangeAspect="1"/>
          </p:cNvPicPr>
          <p:nvPr/>
        </p:nvPicPr>
        <p:blipFill>
          <a:blip r:embed="rId3">
            <a:alphaModFix amt="90000"/>
          </a:blip>
          <a:srcRect l="-35111"/>
          <a:stretch>
            <a:fillRect/>
          </a:stretch>
        </p:blipFill>
        <p:spPr>
          <a:xfrm>
            <a:off x="-7160895" y="5715"/>
            <a:ext cx="6177280" cy="6858000"/>
          </a:xfrm>
          <a:prstGeom prst="parallelogram">
            <a:avLst/>
          </a:prstGeom>
        </p:spPr>
      </p:pic>
      <p:sp>
        <p:nvSpPr>
          <p:cNvPr id="4" name="Text 2"/>
          <p:cNvSpPr txBox="1"/>
          <p:nvPr/>
        </p:nvSpPr>
        <p:spPr>
          <a:xfrm>
            <a:off x="831850" y="1456690"/>
            <a:ext cx="3255645" cy="82994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KhachHang</a:t>
            </a:r>
            <a:endParaRPr lang="vi-VN" altLang="en-US" sz="6000" b="1">
              <a:solidFill>
                <a:schemeClr val="tx1"/>
              </a:solidFill>
              <a:effectLst/>
              <a:latin typeface="iCiel Cadena" panose="02000503000000020004" charset="0"/>
              <a:cs typeface="iCiel Cadena" panose="02000503000000020004" charset="0"/>
            </a:endParaRPr>
          </a:p>
        </p:txBody>
      </p:sp>
      <p:pic>
        <p:nvPicPr>
          <p:cNvPr id="5" name="Picture 4" descr="khachhang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490" y="3106420"/>
            <a:ext cx="4683760" cy="2853055"/>
          </a:xfrm>
          <a:prstGeom prst="rect">
            <a:avLst/>
          </a:prstGeom>
        </p:spPr>
      </p:pic>
      <p:pic>
        <p:nvPicPr>
          <p:cNvPr id="7" name="Picture 6" descr="khachhang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635" y="968375"/>
            <a:ext cx="4114165" cy="5761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658177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2732405" y="1014730"/>
            <a:ext cx="8528685" cy="50869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2733040" y="1390650"/>
            <a:ext cx="9458960" cy="5467350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08920" y="151765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725" y="138430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32054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 rot="0">
            <a:off x="-6278245" y="1482725"/>
            <a:ext cx="3651885" cy="645160"/>
            <a:chOff x="3021" y="3411"/>
            <a:chExt cx="5751" cy="1016"/>
          </a:xfrm>
        </p:grpSpPr>
        <p:sp>
          <p:nvSpPr>
            <p:cNvPr id="30" name="Text Box 29"/>
            <p:cNvSpPr txBox="1"/>
            <p:nvPr/>
          </p:nvSpPr>
          <p:spPr>
            <a:xfrm>
              <a:off x="3021" y="3411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1</a:t>
              </a:r>
              <a:endParaRPr lang="vi-VN" altLang="en-US" sz="3600"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8" name="Text 2"/>
            <p:cNvSpPr txBox="1"/>
            <p:nvPr/>
          </p:nvSpPr>
          <p:spPr>
            <a:xfrm>
              <a:off x="3178" y="3532"/>
              <a:ext cx="5594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indent="0" algn="ctr">
                <a:buFont typeface="Arial" panose="020B0604020202020204" pitchFamily="34" charset="0"/>
                <a:buNone/>
              </a:pPr>
              <a:r>
                <a:rPr lang="en-US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Ô HÌNH HÓA</a:t>
              </a:r>
              <a:endParaRPr lang="vi-VN" altLang="en-US" sz="2600" b="1" u="sng">
                <a:solidFill>
                  <a:schemeClr val="tx1"/>
                </a:solidFill>
                <a:effectLst/>
                <a:latin typeface="iCiel Cadena" panose="02000503000000020004" charset="0"/>
                <a:cs typeface="iCiel Cadena" panose="02000503000000020004" charset="0"/>
              </a:endParaRPr>
            </a:p>
          </p:txBody>
        </p:sp>
      </p:grpSp>
      <p:sp>
        <p:nvSpPr>
          <p:cNvPr id="4" name="Text 2"/>
          <p:cNvSpPr txBox="1"/>
          <p:nvPr/>
        </p:nvSpPr>
        <p:spPr>
          <a:xfrm>
            <a:off x="4308475" y="2317115"/>
            <a:ext cx="6398260" cy="452310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-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ThanhToan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   + Tính tiền giá vé, cộng các 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  khoảng phí và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thuế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  </a:t>
            </a:r>
            <a:r>
              <a:rPr lang="vi-VN" altLang="en-US" sz="320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 Tổng hóa đơn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   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</a:t>
            </a:r>
            <a:endParaRPr lang="vi-VN" altLang="en-US" sz="6000" b="1">
              <a:solidFill>
                <a:schemeClr val="tx1"/>
              </a:solidFill>
              <a:effectLst/>
              <a:latin typeface="iCiel Cadena" panose="02000503000000020004" charset="0"/>
              <a:cs typeface="iCiel Cadena" panose="0200050300000002000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310380" y="1671955"/>
            <a:ext cx="4519930" cy="645160"/>
            <a:chOff x="1482" y="2456"/>
            <a:chExt cx="7118" cy="1016"/>
          </a:xfrm>
        </p:grpSpPr>
        <p:sp>
          <p:nvSpPr>
            <p:cNvPr id="8" name="Text Box 7"/>
            <p:cNvSpPr txBox="1"/>
            <p:nvPr/>
          </p:nvSpPr>
          <p:spPr>
            <a:xfrm>
              <a:off x="1482" y="2456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2</a:t>
              </a:r>
              <a:endParaRPr lang="vi-VN" altLang="en-US" sz="3600"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9" name="Text 2"/>
            <p:cNvSpPr txBox="1"/>
            <p:nvPr/>
          </p:nvSpPr>
          <p:spPr>
            <a:xfrm>
              <a:off x="2063" y="2577"/>
              <a:ext cx="6537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indent="0" algn="ctr">
                <a:buFont typeface="Arial" panose="020B0604020202020204" pitchFamily="34" charset="0"/>
                <a:buNone/>
              </a:pP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XÂY DỰNG CẤU </a:t>
              </a: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TRÚC</a:t>
              </a:r>
              <a:endParaRPr lang="vi-VN" altLang="vi-VN" sz="2600" b="1" u="sng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 descr="pexels-czapp-árpád-7498603"/>
          <p:cNvPicPr>
            <a:picLocks noChangeAspect="1"/>
          </p:cNvPicPr>
          <p:nvPr/>
        </p:nvPicPr>
        <p:blipFill>
          <a:blip r:embed="rId3">
            <a:alphaModFix amt="90000"/>
          </a:blip>
          <a:srcRect l="-36111"/>
          <a:stretch>
            <a:fillRect/>
          </a:stretch>
        </p:blipFill>
        <p:spPr>
          <a:xfrm>
            <a:off x="-1902460" y="0"/>
            <a:ext cx="6223000" cy="6858000"/>
          </a:xfrm>
          <a:prstGeom prst="parallelogram">
            <a:avLst/>
          </a:prstGeom>
        </p:spPr>
      </p:pic>
      <p:pic>
        <p:nvPicPr>
          <p:cNvPr id="3" name="Picture 2" descr="thanhtoan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9135" y="1748790"/>
            <a:ext cx="4218305" cy="3629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31850" y="0"/>
            <a:ext cx="324929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9100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905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pic>
        <p:nvPicPr>
          <p:cNvPr id="5" name="Picture 4" descr="pexels-czapp-árpád-7498603"/>
          <p:cNvPicPr>
            <a:picLocks noChangeAspect="1"/>
          </p:cNvPicPr>
          <p:nvPr/>
        </p:nvPicPr>
        <p:blipFill>
          <a:blip r:embed="rId3">
            <a:alphaModFix amt="90000"/>
          </a:blip>
          <a:srcRect l="-36111"/>
          <a:stretch>
            <a:fillRect/>
          </a:stretch>
        </p:blipFill>
        <p:spPr>
          <a:xfrm>
            <a:off x="-7206615" y="0"/>
            <a:ext cx="6223000" cy="6858000"/>
          </a:xfrm>
          <a:prstGeom prst="parallelogram">
            <a:avLst/>
          </a:prstGeom>
        </p:spPr>
      </p:pic>
      <p:sp>
        <p:nvSpPr>
          <p:cNvPr id="4" name="Text 2"/>
          <p:cNvSpPr txBox="1"/>
          <p:nvPr/>
        </p:nvSpPr>
        <p:spPr>
          <a:xfrm>
            <a:off x="825500" y="3017520"/>
            <a:ext cx="3255645" cy="82994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ThanhToan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3" name="Picture 2" descr="thanhtoan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925" y="1899285"/>
            <a:ext cx="4218305" cy="3629660"/>
          </a:xfrm>
          <a:prstGeom prst="rect">
            <a:avLst/>
          </a:prstGeom>
        </p:spPr>
      </p:pic>
      <p:pic>
        <p:nvPicPr>
          <p:cNvPr id="7" name="Picture 6" descr="thanhtoan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206615" y="3017520"/>
            <a:ext cx="5350510" cy="3547745"/>
          </a:xfrm>
          <a:prstGeom prst="rect">
            <a:avLst/>
          </a:prstGeom>
        </p:spPr>
      </p:pic>
      <p:pic>
        <p:nvPicPr>
          <p:cNvPr id="8" name="Picture 7" descr="thanhtoan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9690" y="2628900"/>
            <a:ext cx="5673725" cy="3936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31850" y="0"/>
            <a:ext cx="324929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9100" y="9271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905" y="7937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pic>
        <p:nvPicPr>
          <p:cNvPr id="5" name="Picture 4" descr="pexels-czapp-árpád-7498603"/>
          <p:cNvPicPr>
            <a:picLocks noChangeAspect="1"/>
          </p:cNvPicPr>
          <p:nvPr/>
        </p:nvPicPr>
        <p:blipFill>
          <a:blip r:embed="rId3">
            <a:alphaModFix amt="90000"/>
          </a:blip>
          <a:srcRect l="-36111"/>
          <a:stretch>
            <a:fillRect/>
          </a:stretch>
        </p:blipFill>
        <p:spPr>
          <a:xfrm>
            <a:off x="-7206615" y="0"/>
            <a:ext cx="6223000" cy="6858000"/>
          </a:xfrm>
          <a:prstGeom prst="parallelogram">
            <a:avLst/>
          </a:prstGeom>
        </p:spPr>
      </p:pic>
      <p:sp>
        <p:nvSpPr>
          <p:cNvPr id="4" name="Text 2"/>
          <p:cNvSpPr txBox="1"/>
          <p:nvPr/>
        </p:nvSpPr>
        <p:spPr>
          <a:xfrm>
            <a:off x="842010" y="1311910"/>
            <a:ext cx="3255645" cy="82994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ThanhToan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3" name="Picture 2" descr="thanhtoan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765" y="7626350"/>
            <a:ext cx="4218305" cy="3629660"/>
          </a:xfrm>
          <a:prstGeom prst="rect">
            <a:avLst/>
          </a:prstGeom>
        </p:spPr>
      </p:pic>
      <p:pic>
        <p:nvPicPr>
          <p:cNvPr id="7" name="Picture 6" descr="thanhtoan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25" y="2800350"/>
            <a:ext cx="5350510" cy="3547745"/>
          </a:xfrm>
          <a:prstGeom prst="rect">
            <a:avLst/>
          </a:prstGeom>
        </p:spPr>
      </p:pic>
      <p:pic>
        <p:nvPicPr>
          <p:cNvPr id="8" name="Picture 7" descr="thanhtoan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505" y="1311910"/>
            <a:ext cx="5673725" cy="3936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658177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2732405" y="1014730"/>
            <a:ext cx="8528685" cy="50869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2733040" y="1390650"/>
            <a:ext cx="9458960" cy="5467350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08920" y="151765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725" y="138430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32054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4308475" y="2317115"/>
            <a:ext cx="6398260" cy="304609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-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Menu: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   + Xem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menu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   + Thêm món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mới        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</a:t>
            </a:r>
            <a:endParaRPr lang="vi-VN" altLang="en-US" sz="6000" b="1">
              <a:solidFill>
                <a:schemeClr val="tx1"/>
              </a:solidFill>
              <a:effectLst/>
              <a:latin typeface="iCiel Cadena" panose="02000503000000020004" charset="0"/>
              <a:cs typeface="iCiel Cadena" panose="0200050300000002000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310380" y="1671955"/>
            <a:ext cx="4519930" cy="645160"/>
            <a:chOff x="1482" y="2456"/>
            <a:chExt cx="7118" cy="1016"/>
          </a:xfrm>
        </p:grpSpPr>
        <p:sp>
          <p:nvSpPr>
            <p:cNvPr id="8" name="Text Box 7"/>
            <p:cNvSpPr txBox="1"/>
            <p:nvPr/>
          </p:nvSpPr>
          <p:spPr>
            <a:xfrm>
              <a:off x="1482" y="2456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2</a:t>
              </a:r>
              <a:endParaRPr lang="vi-VN" altLang="en-US" sz="3600"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9" name="Text 2"/>
            <p:cNvSpPr txBox="1"/>
            <p:nvPr/>
          </p:nvSpPr>
          <p:spPr>
            <a:xfrm>
              <a:off x="2063" y="2577"/>
              <a:ext cx="6537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indent="0" algn="ctr">
                <a:buFont typeface="Arial" panose="020B0604020202020204" pitchFamily="34" charset="0"/>
                <a:buNone/>
              </a:pP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XÂY DỰNG CẤU </a:t>
              </a: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TRÚC</a:t>
              </a:r>
              <a:endParaRPr lang="vi-VN" altLang="vi-VN" sz="2600" b="1" u="sng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Picture 11" descr="pexels-rodrigo-santos-3888151"/>
          <p:cNvPicPr>
            <a:picLocks noChangeAspect="1"/>
          </p:cNvPicPr>
          <p:nvPr/>
        </p:nvPicPr>
        <p:blipFill>
          <a:blip r:embed="rId3">
            <a:alphaModFix amt="90000"/>
          </a:blip>
          <a:srcRect r="39004"/>
          <a:stretch>
            <a:fillRect/>
          </a:stretch>
        </p:blipFill>
        <p:spPr>
          <a:xfrm>
            <a:off x="-1924050" y="0"/>
            <a:ext cx="6297930" cy="6858000"/>
          </a:xfrm>
          <a:prstGeom prst="parallelogram">
            <a:avLst/>
          </a:prstGeom>
        </p:spPr>
      </p:pic>
      <p:pic>
        <p:nvPicPr>
          <p:cNvPr id="3" name="Picture 2" descr="menu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27595" y="2240280"/>
            <a:ext cx="4970145" cy="3047365"/>
          </a:xfrm>
          <a:prstGeom prst="rect">
            <a:avLst/>
          </a:prstGeom>
        </p:spPr>
      </p:pic>
      <p:pic>
        <p:nvPicPr>
          <p:cNvPr id="7" name="Picture 6" descr="menu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9670" y="1671955"/>
            <a:ext cx="5180330" cy="2953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31850" y="0"/>
            <a:ext cx="324929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6880" y="7493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685" y="6159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pic>
        <p:nvPicPr>
          <p:cNvPr id="12" name="Picture 11" descr="pexels-rodrigo-santos-3888151"/>
          <p:cNvPicPr>
            <a:picLocks noChangeAspect="1"/>
          </p:cNvPicPr>
          <p:nvPr/>
        </p:nvPicPr>
        <p:blipFill>
          <a:blip r:embed="rId3">
            <a:alphaModFix amt="90000"/>
          </a:blip>
          <a:srcRect r="39004"/>
          <a:stretch>
            <a:fillRect/>
          </a:stretch>
        </p:blipFill>
        <p:spPr>
          <a:xfrm>
            <a:off x="-6707505" y="5715"/>
            <a:ext cx="6297930" cy="6858000"/>
          </a:xfrm>
          <a:prstGeom prst="parallelogram">
            <a:avLst/>
          </a:prstGeom>
        </p:spPr>
      </p:pic>
      <p:sp>
        <p:nvSpPr>
          <p:cNvPr id="4" name="Text 2"/>
          <p:cNvSpPr txBox="1"/>
          <p:nvPr/>
        </p:nvSpPr>
        <p:spPr>
          <a:xfrm>
            <a:off x="831850" y="1406525"/>
            <a:ext cx="3255645" cy="82994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Menu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3" name="Picture 2" descr="menu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2628900"/>
            <a:ext cx="4970145" cy="3047365"/>
          </a:xfrm>
          <a:prstGeom prst="rect">
            <a:avLst/>
          </a:prstGeom>
        </p:spPr>
      </p:pic>
      <p:pic>
        <p:nvPicPr>
          <p:cNvPr id="5" name="Picture 4" descr="menu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855" y="1546225"/>
            <a:ext cx="5180330" cy="2953385"/>
          </a:xfrm>
          <a:prstGeom prst="rect">
            <a:avLst/>
          </a:prstGeom>
        </p:spPr>
      </p:pic>
      <p:pic>
        <p:nvPicPr>
          <p:cNvPr id="9" name="Picture 8" descr="menu3.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547735" y="2628900"/>
            <a:ext cx="5332730" cy="3511550"/>
          </a:xfrm>
          <a:prstGeom prst="rect">
            <a:avLst/>
          </a:prstGeom>
        </p:spPr>
      </p:pic>
      <p:pic>
        <p:nvPicPr>
          <p:cNvPr id="10" name="Picture 9" descr="menu3.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2145" y="1172210"/>
            <a:ext cx="5637530" cy="370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2"/>
          <p:cNvSpPr txBox="1"/>
          <p:nvPr/>
        </p:nvSpPr>
        <p:spPr>
          <a:xfrm>
            <a:off x="-730250" y="6627495"/>
            <a:ext cx="7237095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vi-VN" altLang="en-US" sz="6000" b="1">
                <a:solidFill>
                  <a:schemeClr val="accent3"/>
                </a:solidFill>
                <a:effectLst/>
                <a:cs typeface="+mn-lt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cs typeface="+mn-lt"/>
            </a:endParaRPr>
          </a:p>
        </p:txBody>
      </p:sp>
      <p:pic>
        <p:nvPicPr>
          <p:cNvPr id="4" name="Picture 1" descr="73515564_1670032476464308_9172483971546611712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390" y="0"/>
            <a:ext cx="10288905" cy="6858000"/>
          </a:xfrm>
          <a:prstGeom prst="rect">
            <a:avLst/>
          </a:prstGeom>
        </p:spPr>
      </p:pic>
      <p:sp>
        <p:nvSpPr>
          <p:cNvPr id="7" name="Rectangles 1"/>
          <p:cNvSpPr/>
          <p:nvPr/>
        </p:nvSpPr>
        <p:spPr>
          <a:xfrm>
            <a:off x="-40005" y="0"/>
            <a:ext cx="12231370" cy="6859270"/>
          </a:xfrm>
          <a:prstGeom prst="rect">
            <a:avLst/>
          </a:prstGeom>
          <a:gradFill>
            <a:gsLst>
              <a:gs pos="5000">
                <a:schemeClr val="bg1"/>
              </a:gs>
              <a:gs pos="51000">
                <a:schemeClr val="accent1">
                  <a:lumMod val="71000"/>
                  <a:alpha val="17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1"/>
          <p:cNvSpPr txBox="1"/>
          <p:nvPr/>
        </p:nvSpPr>
        <p:spPr>
          <a:xfrm>
            <a:off x="-377190" y="804545"/>
            <a:ext cx="13220065" cy="1198880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819815"/>
              </a:avLst>
            </a:prstTxWarp>
            <a:spAutoFit/>
          </a:bodyPr>
          <a:lstStyle/>
          <a:p>
            <a:pPr algn="ctr"/>
            <a:r>
              <a:rPr lang="vi-V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hristmas" panose="00000500000000000000" charset="0"/>
                <a:cs typeface="Christmas" panose="00000500000000000000" charset="0"/>
              </a:rPr>
              <a:t>KHOA ĐIỆN TỬ - VIỄN THÔNG</a:t>
            </a:r>
            <a:endParaRPr lang="vi-VN" altLang="en-US" sz="72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hristmas" panose="00000500000000000000" charset="0"/>
              <a:cs typeface="Christmas" panose="00000500000000000000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3455650" y="-8879205"/>
            <a:ext cx="8288655" cy="10625455"/>
            <a:chOff x="9720" y="-4595"/>
            <a:chExt cx="13053" cy="16733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2" name="Rectangles 1"/>
            <p:cNvSpPr/>
            <p:nvPr/>
          </p:nvSpPr>
          <p:spPr>
            <a:xfrm rot="18720000">
              <a:off x="8574" y="2641"/>
              <a:ext cx="13481" cy="5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Rectangles 4"/>
            <p:cNvSpPr/>
            <p:nvPr/>
          </p:nvSpPr>
          <p:spPr>
            <a:xfrm rot="18720000">
              <a:off x="16775" y="5809"/>
              <a:ext cx="6435" cy="5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" name="Rectangles 5"/>
            <p:cNvSpPr/>
            <p:nvPr/>
          </p:nvSpPr>
          <p:spPr>
            <a:xfrm rot="18720000">
              <a:off x="7555" y="-2430"/>
              <a:ext cx="9767" cy="5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5" name="Rectangles 14"/>
          <p:cNvSpPr/>
          <p:nvPr/>
        </p:nvSpPr>
        <p:spPr>
          <a:xfrm>
            <a:off x="-2564130" y="1384300"/>
            <a:ext cx="1079500" cy="4090670"/>
          </a:xfrm>
          <a:prstGeom prst="rect">
            <a:avLst/>
          </a:prstGeom>
          <a:solidFill>
            <a:srgbClr val="C3C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altLang="en-US"/>
              <a:t>C</a:t>
            </a:r>
            <a:endParaRPr lang="vi-V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31850" y="0"/>
            <a:ext cx="324929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6880" y="7493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685" y="6159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pic>
        <p:nvPicPr>
          <p:cNvPr id="12" name="Picture 11" descr="pexels-rodrigo-santos-3888151"/>
          <p:cNvPicPr>
            <a:picLocks noChangeAspect="1"/>
          </p:cNvPicPr>
          <p:nvPr/>
        </p:nvPicPr>
        <p:blipFill>
          <a:blip r:embed="rId3">
            <a:alphaModFix amt="90000"/>
          </a:blip>
          <a:srcRect r="39004"/>
          <a:stretch>
            <a:fillRect/>
          </a:stretch>
        </p:blipFill>
        <p:spPr>
          <a:xfrm>
            <a:off x="-6707505" y="5715"/>
            <a:ext cx="6297930" cy="6858000"/>
          </a:xfrm>
          <a:prstGeom prst="parallelogram">
            <a:avLst/>
          </a:prstGeom>
        </p:spPr>
      </p:pic>
      <p:sp>
        <p:nvSpPr>
          <p:cNvPr id="4" name="Text 2"/>
          <p:cNvSpPr txBox="1"/>
          <p:nvPr/>
        </p:nvSpPr>
        <p:spPr>
          <a:xfrm>
            <a:off x="825500" y="1540510"/>
            <a:ext cx="3255645" cy="82994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Menu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3" name="Picture 2" descr="menu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" y="7272655"/>
            <a:ext cx="4970145" cy="3047365"/>
          </a:xfrm>
          <a:prstGeom prst="rect">
            <a:avLst/>
          </a:prstGeom>
        </p:spPr>
      </p:pic>
      <p:pic>
        <p:nvPicPr>
          <p:cNvPr id="5" name="Picture 4" descr="menu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980" y="7319645"/>
            <a:ext cx="5180330" cy="2953385"/>
          </a:xfrm>
          <a:prstGeom prst="rect">
            <a:avLst/>
          </a:prstGeom>
        </p:spPr>
      </p:pic>
      <p:pic>
        <p:nvPicPr>
          <p:cNvPr id="9" name="Picture 8" descr="menu3.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445" y="2696210"/>
            <a:ext cx="5332730" cy="3511550"/>
          </a:xfrm>
          <a:prstGeom prst="rect">
            <a:avLst/>
          </a:prstGeom>
        </p:spPr>
      </p:pic>
      <p:pic>
        <p:nvPicPr>
          <p:cNvPr id="10" name="Picture 9" descr="menu3.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960" y="1221105"/>
            <a:ext cx="5637530" cy="3700780"/>
          </a:xfrm>
          <a:prstGeom prst="rect">
            <a:avLst/>
          </a:prstGeom>
        </p:spPr>
      </p:pic>
      <p:pic>
        <p:nvPicPr>
          <p:cNvPr id="16" name="Picture 15" descr="menu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90195" y="1176655"/>
            <a:ext cx="5796280" cy="3745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31850" y="0"/>
            <a:ext cx="324929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6880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685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pic>
        <p:nvPicPr>
          <p:cNvPr id="12" name="Picture 11" descr="pexels-rodrigo-santos-3888151"/>
          <p:cNvPicPr>
            <a:picLocks noChangeAspect="1"/>
          </p:cNvPicPr>
          <p:nvPr/>
        </p:nvPicPr>
        <p:blipFill>
          <a:blip r:embed="rId3">
            <a:alphaModFix amt="90000"/>
          </a:blip>
          <a:srcRect r="39004"/>
          <a:stretch>
            <a:fillRect/>
          </a:stretch>
        </p:blipFill>
        <p:spPr>
          <a:xfrm>
            <a:off x="-6707505" y="5715"/>
            <a:ext cx="6297930" cy="6858000"/>
          </a:xfrm>
          <a:prstGeom prst="parallelogram">
            <a:avLst/>
          </a:prstGeom>
        </p:spPr>
      </p:pic>
      <p:sp>
        <p:nvSpPr>
          <p:cNvPr id="4" name="Text 2"/>
          <p:cNvSpPr txBox="1"/>
          <p:nvPr/>
        </p:nvSpPr>
        <p:spPr>
          <a:xfrm>
            <a:off x="831850" y="3314065"/>
            <a:ext cx="3255645" cy="82994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Menu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7" name="Picture 6" descr="menu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675" y="2176145"/>
            <a:ext cx="5796280" cy="3745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/>
          <p:cNvSpPr txBox="1"/>
          <p:nvPr/>
        </p:nvSpPr>
        <p:spPr>
          <a:xfrm>
            <a:off x="658177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2732405" y="1014730"/>
            <a:ext cx="8528685" cy="50869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2733040" y="1390650"/>
            <a:ext cx="9458960" cy="5467350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08920" y="151765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725" y="138430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32054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4308475" y="2317115"/>
            <a:ext cx="7639050" cy="304609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-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Order: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 + Chọn món và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số lượng mỗi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món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 + Xuất danh sách món ăn đã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chọn     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</a:t>
            </a:r>
            <a:endParaRPr lang="vi-VN" altLang="en-US" sz="6000" b="1">
              <a:solidFill>
                <a:schemeClr val="tx1"/>
              </a:solidFill>
              <a:effectLst/>
              <a:latin typeface="iCiel Cadena" panose="02000503000000020004" charset="0"/>
              <a:cs typeface="iCiel Cadena" panose="0200050300000002000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310380" y="1671955"/>
            <a:ext cx="4519930" cy="645160"/>
            <a:chOff x="1482" y="2456"/>
            <a:chExt cx="7118" cy="1016"/>
          </a:xfrm>
        </p:grpSpPr>
        <p:sp>
          <p:nvSpPr>
            <p:cNvPr id="8" name="Text Box 7"/>
            <p:cNvSpPr txBox="1"/>
            <p:nvPr/>
          </p:nvSpPr>
          <p:spPr>
            <a:xfrm>
              <a:off x="1482" y="2456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2</a:t>
              </a:r>
              <a:endParaRPr lang="vi-VN" altLang="en-US" sz="3600"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9" name="Text 2"/>
            <p:cNvSpPr txBox="1"/>
            <p:nvPr/>
          </p:nvSpPr>
          <p:spPr>
            <a:xfrm>
              <a:off x="2063" y="2577"/>
              <a:ext cx="6537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indent="0" algn="ctr">
                <a:buFont typeface="Arial" panose="020B0604020202020204" pitchFamily="34" charset="0"/>
                <a:buNone/>
              </a:pP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XÂY DỰNG CẤU </a:t>
              </a: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TRÚC</a:t>
              </a:r>
              <a:endParaRPr lang="vi-VN" altLang="vi-VN" sz="2600" b="1" u="sng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 descr="pexels-nemuel-sereti-6424589"/>
          <p:cNvPicPr>
            <a:picLocks noChangeAspect="1"/>
          </p:cNvPicPr>
          <p:nvPr/>
        </p:nvPicPr>
        <p:blipFill>
          <a:blip r:embed="rId3">
            <a:alphaModFix amt="90000"/>
          </a:blip>
          <a:srcRect l="-35111"/>
          <a:stretch>
            <a:fillRect/>
          </a:stretch>
        </p:blipFill>
        <p:spPr>
          <a:xfrm>
            <a:off x="-1856740" y="0"/>
            <a:ext cx="6177280" cy="6858000"/>
          </a:xfrm>
          <a:prstGeom prst="parallelogram">
            <a:avLst/>
          </a:prstGeom>
        </p:spPr>
      </p:pic>
      <p:pic>
        <p:nvPicPr>
          <p:cNvPr id="7" name="Picture 6" descr="menu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810" y="7851775"/>
            <a:ext cx="5796280" cy="3745230"/>
          </a:xfrm>
          <a:prstGeom prst="rect">
            <a:avLst/>
          </a:prstGeom>
        </p:spPr>
      </p:pic>
      <p:pic>
        <p:nvPicPr>
          <p:cNvPr id="16" name="Picture 15" descr="order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37225" y="2778760"/>
            <a:ext cx="4768850" cy="3322955"/>
          </a:xfrm>
          <a:prstGeom prst="rect">
            <a:avLst/>
          </a:prstGeom>
        </p:spPr>
      </p:pic>
      <p:pic>
        <p:nvPicPr>
          <p:cNvPr id="17" name="Picture 16" descr="order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6715" y="1014730"/>
            <a:ext cx="4702175" cy="3815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31850" y="0"/>
            <a:ext cx="324929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pic>
        <p:nvPicPr>
          <p:cNvPr id="5" name="Picture 4" descr="pexels-nemuel-sereti-6424589"/>
          <p:cNvPicPr>
            <a:picLocks noChangeAspect="1"/>
          </p:cNvPicPr>
          <p:nvPr/>
        </p:nvPicPr>
        <p:blipFill>
          <a:blip r:embed="rId1">
            <a:alphaModFix amt="90000"/>
          </a:blip>
          <a:srcRect l="-35111"/>
          <a:stretch>
            <a:fillRect/>
          </a:stretch>
        </p:blipFill>
        <p:spPr>
          <a:xfrm>
            <a:off x="-6757670" y="70485"/>
            <a:ext cx="6177280" cy="6858000"/>
          </a:xfrm>
          <a:prstGeom prst="parallelogram">
            <a:avLst/>
          </a:prstGeom>
        </p:spPr>
      </p:pic>
      <p:sp>
        <p:nvSpPr>
          <p:cNvPr id="4" name="Text 2"/>
          <p:cNvSpPr txBox="1"/>
          <p:nvPr/>
        </p:nvSpPr>
        <p:spPr>
          <a:xfrm>
            <a:off x="831850" y="1353185"/>
            <a:ext cx="3255645" cy="82994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Order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3" name="Picture 2" descr="order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5" y="2956560"/>
            <a:ext cx="4768850" cy="3322955"/>
          </a:xfrm>
          <a:prstGeom prst="rect">
            <a:avLst/>
          </a:prstGeom>
        </p:spPr>
      </p:pic>
      <p:pic>
        <p:nvPicPr>
          <p:cNvPr id="7" name="Picture 6" descr="order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60" y="1213485"/>
            <a:ext cx="4702175" cy="3815715"/>
          </a:xfrm>
          <a:prstGeom prst="rect">
            <a:avLst/>
          </a:prstGeom>
        </p:spPr>
      </p:pic>
      <p:pic>
        <p:nvPicPr>
          <p:cNvPr id="9" name="Picture 8" descr="Logo-Truong-Dai-hoc-Bach-khoa-Dai-hoc-Da-Nang-DUT-1024x10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9100" y="71120"/>
            <a:ext cx="659765" cy="659765"/>
          </a:xfrm>
          <a:prstGeom prst="rect">
            <a:avLst/>
          </a:prstGeom>
        </p:spPr>
      </p:pic>
      <p:pic>
        <p:nvPicPr>
          <p:cNvPr id="10" name="Picture 9" descr="logokho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905" y="57785"/>
            <a:ext cx="685800" cy="685800"/>
          </a:xfrm>
          <a:prstGeom prst="rect">
            <a:avLst/>
          </a:prstGeom>
        </p:spPr>
      </p:pic>
      <p:pic>
        <p:nvPicPr>
          <p:cNvPr id="12" name="Picture 11" descr="order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91210" y="968375"/>
            <a:ext cx="6318885" cy="5854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31850" y="0"/>
            <a:ext cx="324929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9100" y="9271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905" y="7937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831850" y="3017520"/>
            <a:ext cx="3255645" cy="82994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Order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3" name="Picture 2" descr="order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0" y="7376160"/>
            <a:ext cx="4768850" cy="3322955"/>
          </a:xfrm>
          <a:prstGeom prst="rect">
            <a:avLst/>
          </a:prstGeom>
        </p:spPr>
      </p:pic>
      <p:pic>
        <p:nvPicPr>
          <p:cNvPr id="7" name="Picture 6" descr="order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165" y="7129780"/>
            <a:ext cx="4702175" cy="3815715"/>
          </a:xfrm>
          <a:prstGeom prst="rect">
            <a:avLst/>
          </a:prstGeom>
        </p:spPr>
      </p:pic>
      <p:pic>
        <p:nvPicPr>
          <p:cNvPr id="9" name="Picture 8" descr="order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3630" y="1014730"/>
            <a:ext cx="6286500" cy="5906135"/>
          </a:xfrm>
          <a:prstGeom prst="rect">
            <a:avLst/>
          </a:prstGeom>
        </p:spPr>
      </p:pic>
      <p:pic>
        <p:nvPicPr>
          <p:cNvPr id="5" name="Picture 4" descr="order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9980" y="906145"/>
            <a:ext cx="6318885" cy="5854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31850" y="0"/>
            <a:ext cx="324929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6720" y="7493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525" y="6159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831850" y="3017520"/>
            <a:ext cx="3255645" cy="82994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Order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5" name="Picture 4" descr="order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5" y="951865"/>
            <a:ext cx="6286500" cy="5906135"/>
          </a:xfrm>
          <a:prstGeom prst="rect">
            <a:avLst/>
          </a:prstGeom>
        </p:spPr>
      </p:pic>
      <p:pic>
        <p:nvPicPr>
          <p:cNvPr id="3" name="Picture 2" descr="order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640" y="7230110"/>
            <a:ext cx="6318885" cy="5854700"/>
          </a:xfrm>
          <a:prstGeom prst="rect">
            <a:avLst/>
          </a:prstGeom>
        </p:spPr>
      </p:pic>
      <p:pic>
        <p:nvPicPr>
          <p:cNvPr id="7" name="Picture 6" descr="order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8670" y="1014730"/>
            <a:ext cx="6686550" cy="5173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31850" y="0"/>
            <a:ext cx="324929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6720" y="7493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525" y="6159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831850" y="3017520"/>
            <a:ext cx="3255645" cy="82994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Order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5" name="Picture 4" descr="order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985" y="7733665"/>
            <a:ext cx="6286500" cy="5906135"/>
          </a:xfrm>
          <a:prstGeom prst="rect">
            <a:avLst/>
          </a:prstGeom>
        </p:spPr>
      </p:pic>
      <p:pic>
        <p:nvPicPr>
          <p:cNvPr id="7" name="Picture 6" descr="order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975" y="1195070"/>
            <a:ext cx="6686550" cy="5173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635" y="968375"/>
            <a:ext cx="10913745" cy="50869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48030" y="1409700"/>
            <a:ext cx="10165715" cy="5467350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939165" y="2204720"/>
            <a:ext cx="7490460" cy="378460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Xây dựng các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hàm: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- Hàm hiển thị thời gian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- Hàm nhập thông tin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- Hàm khuyế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n mãi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- Hàm ghi hóa đơn</a:t>
            </a:r>
            <a:endParaRPr lang="vi-VN" altLang="en-US" sz="6000" b="1">
              <a:solidFill>
                <a:schemeClr val="tx1"/>
              </a:solidFill>
              <a:effectLst/>
              <a:latin typeface="iCiel Cadena" panose="02000503000000020004" charset="0"/>
              <a:cs typeface="iCiel Cadena" panose="0200050300000002000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41070" y="1559560"/>
            <a:ext cx="4519930" cy="645160"/>
            <a:chOff x="1482" y="2456"/>
            <a:chExt cx="7118" cy="1016"/>
          </a:xfrm>
        </p:grpSpPr>
        <p:sp>
          <p:nvSpPr>
            <p:cNvPr id="9" name="Text Box 8"/>
            <p:cNvSpPr txBox="1"/>
            <p:nvPr/>
          </p:nvSpPr>
          <p:spPr>
            <a:xfrm>
              <a:off x="1482" y="2456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2</a:t>
              </a:r>
              <a:endParaRPr lang="vi-VN" altLang="en-US" sz="3600"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" name="Text 2"/>
            <p:cNvSpPr txBox="1"/>
            <p:nvPr/>
          </p:nvSpPr>
          <p:spPr>
            <a:xfrm>
              <a:off x="2063" y="2577"/>
              <a:ext cx="6537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indent="0" algn="ctr">
                <a:buFont typeface="Arial" panose="020B0604020202020204" pitchFamily="34" charset="0"/>
                <a:buNone/>
              </a:pP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XÂY DỰNG CẤU </a:t>
              </a: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TRÚC</a:t>
              </a:r>
              <a:endParaRPr lang="vi-VN" altLang="vi-VN" sz="2600" b="1" u="sng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 descr="pexels-christina-morillo-1181677"/>
          <p:cNvPicPr>
            <a:picLocks noChangeAspect="1"/>
          </p:cNvPicPr>
          <p:nvPr/>
        </p:nvPicPr>
        <p:blipFill>
          <a:blip r:embed="rId3">
            <a:alphaModFix amt="90000"/>
          </a:blip>
          <a:srcRect l="39072"/>
          <a:stretch>
            <a:fillRect/>
          </a:stretch>
        </p:blipFill>
        <p:spPr>
          <a:xfrm>
            <a:off x="8198485" y="-254000"/>
            <a:ext cx="6259195" cy="7112000"/>
          </a:xfrm>
          <a:prstGeom prst="parallelogram">
            <a:avLst/>
          </a:prstGeom>
        </p:spPr>
      </p:pic>
      <p:pic>
        <p:nvPicPr>
          <p:cNvPr id="19" name="Picture 18" descr="pexels-lisa-fotios-16129728"/>
          <p:cNvPicPr>
            <a:picLocks noChangeAspect="1"/>
          </p:cNvPicPr>
          <p:nvPr/>
        </p:nvPicPr>
        <p:blipFill>
          <a:blip r:embed="rId4">
            <a:alphaModFix amt="90000"/>
          </a:blip>
          <a:srcRect r="-35074"/>
          <a:stretch>
            <a:fillRect/>
          </a:stretch>
        </p:blipFill>
        <p:spPr>
          <a:xfrm>
            <a:off x="13950315" y="83820"/>
            <a:ext cx="6947535" cy="6858000"/>
          </a:xfrm>
          <a:prstGeom prst="parallelogram">
            <a:avLst/>
          </a:prstGeom>
        </p:spPr>
      </p:pic>
      <p:pic>
        <p:nvPicPr>
          <p:cNvPr id="7" name="Picture 6" descr="order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085" y="7530465"/>
            <a:ext cx="6686550" cy="5173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635" y="968375"/>
            <a:ext cx="10913745" cy="50869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48030" y="1409700"/>
            <a:ext cx="10165715" cy="5467350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939165" y="2204720"/>
            <a:ext cx="8425180" cy="378460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Xây dựng các hàm: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- Hàm đọc hóa đơn và ghi vào doanh thu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- Hàm lịch sử bán hàng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- Hàm chức năng của Thu ngân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- Hàm chức năng của Phục vụ</a:t>
            </a:r>
            <a:endParaRPr lang="vi-VN" altLang="en-US" sz="6000" b="1">
              <a:solidFill>
                <a:schemeClr val="tx1"/>
              </a:solidFill>
              <a:effectLst/>
              <a:latin typeface="iCiel Cadena" panose="02000503000000020004" charset="0"/>
              <a:cs typeface="iCiel Cadena" panose="0200050300000002000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41070" y="1559560"/>
            <a:ext cx="4519295" cy="645160"/>
            <a:chOff x="1482" y="2456"/>
            <a:chExt cx="7117" cy="1016"/>
          </a:xfrm>
        </p:grpSpPr>
        <p:sp>
          <p:nvSpPr>
            <p:cNvPr id="9" name="Text Box 8"/>
            <p:cNvSpPr txBox="1"/>
            <p:nvPr/>
          </p:nvSpPr>
          <p:spPr>
            <a:xfrm>
              <a:off x="1482" y="2456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2</a:t>
              </a:r>
              <a:endParaRPr lang="vi-VN" altLang="en-US" sz="3600"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" name="Text 2"/>
            <p:cNvSpPr txBox="1"/>
            <p:nvPr/>
          </p:nvSpPr>
          <p:spPr>
            <a:xfrm>
              <a:off x="2063" y="2577"/>
              <a:ext cx="6537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indent="0" algn="ctr">
                <a:buFont typeface="Arial" panose="020B0604020202020204" pitchFamily="34" charset="0"/>
                <a:buNone/>
              </a:pPr>
              <a:r>
                <a:rPr lang="en-US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Ô HÌNH HÓA CHI </a:t>
              </a: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TIẾT</a:t>
              </a:r>
              <a:endParaRPr lang="vi-VN" altLang="vi-VN" sz="2600" b="1" u="sng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 descr="pexels-lisa-fotios-16129728"/>
          <p:cNvPicPr>
            <a:picLocks noChangeAspect="1"/>
          </p:cNvPicPr>
          <p:nvPr/>
        </p:nvPicPr>
        <p:blipFill>
          <a:blip r:embed="rId3">
            <a:alphaModFix amt="90000"/>
          </a:blip>
          <a:srcRect r="-35074"/>
          <a:stretch>
            <a:fillRect/>
          </a:stretch>
        </p:blipFill>
        <p:spPr>
          <a:xfrm>
            <a:off x="7854315" y="19050"/>
            <a:ext cx="6947535" cy="6858000"/>
          </a:xfrm>
          <a:prstGeom prst="parallelogram">
            <a:avLst/>
          </a:prstGeom>
        </p:spPr>
      </p:pic>
      <p:pic>
        <p:nvPicPr>
          <p:cNvPr id="7" name="Picture 6" descr="pexels-christina-morillo-1181677"/>
          <p:cNvPicPr>
            <a:picLocks noChangeAspect="1"/>
          </p:cNvPicPr>
          <p:nvPr/>
        </p:nvPicPr>
        <p:blipFill>
          <a:blip r:embed="rId4">
            <a:alphaModFix amt="90000"/>
          </a:blip>
          <a:srcRect l="39072"/>
          <a:stretch>
            <a:fillRect/>
          </a:stretch>
        </p:blipFill>
        <p:spPr>
          <a:xfrm>
            <a:off x="7158990" y="7318375"/>
            <a:ext cx="6259195" cy="7112000"/>
          </a:xfrm>
          <a:prstGeom prst="parallelogram">
            <a:avLst/>
          </a:prstGeom>
        </p:spPr>
      </p:pic>
      <p:pic>
        <p:nvPicPr>
          <p:cNvPr id="8" name="Picture 7" descr="hamthoigia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3680" y="2127885"/>
            <a:ext cx="5818505" cy="3510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31850" y="0"/>
            <a:ext cx="324929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831850" y="3018155"/>
            <a:ext cx="3255645" cy="156845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Hàm hiển thị thời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gian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5" name="Picture 4" descr="pexels-lisa-fotios-16129728"/>
          <p:cNvPicPr>
            <a:picLocks noChangeAspect="1"/>
          </p:cNvPicPr>
          <p:nvPr/>
        </p:nvPicPr>
        <p:blipFill>
          <a:blip r:embed="rId3">
            <a:alphaModFix amt="90000"/>
          </a:blip>
          <a:srcRect r="-35074"/>
          <a:stretch>
            <a:fillRect/>
          </a:stretch>
        </p:blipFill>
        <p:spPr>
          <a:xfrm>
            <a:off x="6677025" y="7223760"/>
            <a:ext cx="6947535" cy="6858000"/>
          </a:xfrm>
          <a:prstGeom prst="parallelogram">
            <a:avLst/>
          </a:prstGeom>
        </p:spPr>
      </p:pic>
      <p:pic>
        <p:nvPicPr>
          <p:cNvPr id="7" name="Picture 6" descr="hamthoigi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560" y="2046605"/>
            <a:ext cx="5818505" cy="3510915"/>
          </a:xfrm>
          <a:prstGeom prst="rect">
            <a:avLst/>
          </a:prstGeom>
        </p:spPr>
      </p:pic>
      <p:pic>
        <p:nvPicPr>
          <p:cNvPr id="8" name="Picture 7" descr="hamnhapthongti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6190" y="2421890"/>
            <a:ext cx="7529195" cy="2760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s 14"/>
          <p:cNvSpPr/>
          <p:nvPr/>
        </p:nvSpPr>
        <p:spPr>
          <a:xfrm>
            <a:off x="0" y="928370"/>
            <a:ext cx="12191365" cy="4090670"/>
          </a:xfrm>
          <a:prstGeom prst="rect">
            <a:avLst/>
          </a:prstGeom>
          <a:solidFill>
            <a:srgbClr val="C3C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394450" y="-2832735"/>
            <a:ext cx="8066405" cy="10540365"/>
            <a:chOff x="10070" y="-4461"/>
            <a:chExt cx="12703" cy="16599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4" name="Rectangles 3"/>
            <p:cNvSpPr/>
            <p:nvPr/>
          </p:nvSpPr>
          <p:spPr>
            <a:xfrm rot="18720000">
              <a:off x="8574" y="2641"/>
              <a:ext cx="13481" cy="5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" name="Rectangles 7"/>
            <p:cNvSpPr/>
            <p:nvPr/>
          </p:nvSpPr>
          <p:spPr>
            <a:xfrm rot="18720000">
              <a:off x="16775" y="5809"/>
              <a:ext cx="6435" cy="5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" name="Rectangles 8"/>
            <p:cNvSpPr/>
            <p:nvPr/>
          </p:nvSpPr>
          <p:spPr>
            <a:xfrm rot="18720000">
              <a:off x="8427" y="-2818"/>
              <a:ext cx="8722" cy="5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1" name="Text 1"/>
          <p:cNvSpPr txBox="1"/>
          <p:nvPr/>
        </p:nvSpPr>
        <p:spPr>
          <a:xfrm>
            <a:off x="-323850" y="1195070"/>
            <a:ext cx="3204210" cy="175323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</a:rPr>
              <a:t>DỰ ÁN</a:t>
            </a:r>
            <a:endParaRPr lang="vi-VN" altLang="en-US" sz="4800" u="sng">
              <a:latin typeface="Christmas" panose="00000500000000000000" charset="0"/>
              <a:cs typeface="Christmas" panose="00000500000000000000" charset="0"/>
            </a:endParaRPr>
          </a:p>
          <a:p>
            <a:pPr algn="l"/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2" name="Text 2"/>
          <p:cNvSpPr txBox="1"/>
          <p:nvPr/>
        </p:nvSpPr>
        <p:spPr>
          <a:xfrm>
            <a:off x="-647700" y="2385060"/>
            <a:ext cx="8283575" cy="292290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altLang="vi-VN" sz="6600" b="1">
                <a:effectLst/>
                <a:latin typeface="Christmas" panose="00000500000000000000" charset="0"/>
                <a:cs typeface="Christmas" panose="00000500000000000000" charset="0"/>
              </a:rPr>
              <a:t>QU</a:t>
            </a:r>
            <a:r>
              <a:rPr lang="vi-VN" altLang="en-US" sz="6600" b="1">
                <a:effectLst/>
                <a:latin typeface="Christmas" panose="00000500000000000000" charset="0"/>
                <a:cs typeface="Christmas" panose="00000500000000000000" charset="0"/>
              </a:rPr>
              <a:t>ẢN LÍ NHÀ HÀNG</a:t>
            </a:r>
            <a:endParaRPr lang="vi-VN" altLang="en-US" sz="6600" b="1">
              <a:effectLst/>
              <a:latin typeface="Christmas" panose="00000500000000000000" charset="0"/>
              <a:cs typeface="Christmas" panose="00000500000000000000" charset="0"/>
            </a:endParaRPr>
          </a:p>
          <a:p>
            <a:pPr algn="ctr"/>
            <a:r>
              <a:rPr lang="vi-VN" altLang="en-US" sz="6600" b="1">
                <a:effectLst/>
                <a:latin typeface="Christmas" panose="00000500000000000000" charset="0"/>
                <a:cs typeface="Christmas" panose="00000500000000000000" charset="0"/>
              </a:rPr>
              <a:t>BUFFET</a:t>
            </a:r>
            <a:endParaRPr lang="vi-VN" altLang="en-US" sz="6600" b="1">
              <a:effectLst/>
              <a:latin typeface="Because" panose="00000500000000000000" charset="0"/>
              <a:cs typeface="Because" panose="00000500000000000000" charset="0"/>
            </a:endParaRPr>
          </a:p>
          <a:p>
            <a:pPr algn="l"/>
            <a:r>
              <a:rPr lang="vi-VN" altLang="en-US" sz="52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</a:rPr>
              <a:t> </a:t>
            </a:r>
            <a:endParaRPr lang="vi-VN" altLang="en-US" sz="52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0" y="7780655"/>
            <a:ext cx="6652895" cy="181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vi-VN" altLang="en-US" sz="2800">
                <a:latin typeface="Times New Roman" panose="02020603050405020304" charset="0"/>
                <a:cs typeface="Times New Roman" panose="02020603050405020304" charset="0"/>
              </a:rPr>
              <a:t>GVHD: Nguyễn Duy Nhật Viễn </a:t>
            </a:r>
            <a:endParaRPr lang="vi-V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800">
                <a:latin typeface="Times New Roman" panose="02020603050405020304" charset="0"/>
                <a:cs typeface="Times New Roman" panose="02020603050405020304" charset="0"/>
              </a:rPr>
              <a:t>SVTH :   </a:t>
            </a:r>
            <a:endParaRPr lang="vi-V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800">
                <a:latin typeface="Times New Roman" panose="02020603050405020304" charset="0"/>
                <a:cs typeface="Times New Roman" panose="02020603050405020304" charset="0"/>
              </a:rPr>
              <a:t>  - Trần Anh Toàn   -  Lớp: 22KTMT</a:t>
            </a:r>
            <a:r>
              <a:rPr lang="vi-VN" altLang="en-US" sz="2800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vi-V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800">
                <a:latin typeface="Times New Roman" panose="02020603050405020304" charset="0"/>
                <a:cs typeface="Times New Roman" panose="02020603050405020304" charset="0"/>
              </a:rPr>
              <a:t>  - Lê Thị Hải Yến  -  Lớp: 22KTMT</a:t>
            </a:r>
            <a:r>
              <a:rPr lang="vi-VN" altLang="en-US" sz="2800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vi-V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7620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55" y="62865"/>
            <a:ext cx="68580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31850" y="0"/>
            <a:ext cx="324929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831850" y="3018155"/>
            <a:ext cx="3255645" cy="156845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Hàm nhập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thông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tin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7" name="Picture 6" descr="hamthoigi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680" y="8874125"/>
            <a:ext cx="5818505" cy="3510915"/>
          </a:xfrm>
          <a:prstGeom prst="rect">
            <a:avLst/>
          </a:prstGeom>
        </p:spPr>
      </p:pic>
      <p:pic>
        <p:nvPicPr>
          <p:cNvPr id="3" name="Picture 2" descr="hamnhapthongti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415" y="2493010"/>
            <a:ext cx="7529195" cy="2760980"/>
          </a:xfrm>
          <a:prstGeom prst="rect">
            <a:avLst/>
          </a:prstGeom>
        </p:spPr>
      </p:pic>
      <p:pic>
        <p:nvPicPr>
          <p:cNvPr id="8" name="Picture 7" descr="hamkhuyenmai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0380" y="2708275"/>
            <a:ext cx="7827010" cy="218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31850" y="0"/>
            <a:ext cx="324929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831850" y="3018155"/>
            <a:ext cx="3255645" cy="82994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Hàm khuyến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mãi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3" name="Picture 2" descr="hamnhapthongt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495" y="7590790"/>
            <a:ext cx="7529195" cy="2760980"/>
          </a:xfrm>
          <a:prstGeom prst="rect">
            <a:avLst/>
          </a:prstGeom>
        </p:spPr>
      </p:pic>
      <p:pic>
        <p:nvPicPr>
          <p:cNvPr id="5" name="Picture 4" descr="hamkhuyenma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965" y="2557780"/>
            <a:ext cx="7827010" cy="2188210"/>
          </a:xfrm>
          <a:prstGeom prst="rect">
            <a:avLst/>
          </a:prstGeom>
        </p:spPr>
      </p:pic>
      <p:pic>
        <p:nvPicPr>
          <p:cNvPr id="8" name="Picture 7" descr="hamghihoad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5280" y="1798320"/>
            <a:ext cx="8191500" cy="3707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31850" y="0"/>
            <a:ext cx="324929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831850" y="3018155"/>
            <a:ext cx="3255645" cy="156845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Hàm ghi 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hóa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đơn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5" name="Picture 4" descr="hamkhuyenma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90" y="7583170"/>
            <a:ext cx="7827010" cy="2188210"/>
          </a:xfrm>
          <a:prstGeom prst="rect">
            <a:avLst/>
          </a:prstGeom>
        </p:spPr>
      </p:pic>
      <p:pic>
        <p:nvPicPr>
          <p:cNvPr id="7" name="Picture 6" descr="hamghihoad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495" y="1817370"/>
            <a:ext cx="8191500" cy="3707130"/>
          </a:xfrm>
          <a:prstGeom prst="rect">
            <a:avLst/>
          </a:prstGeom>
        </p:spPr>
      </p:pic>
      <p:pic>
        <p:nvPicPr>
          <p:cNvPr id="8" name="Picture 7" descr="dochoadonvaghidoanhthu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6395" y="1423670"/>
            <a:ext cx="6934200" cy="4100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31850" y="0"/>
            <a:ext cx="324929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415925" y="3060065"/>
            <a:ext cx="4081145" cy="156845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Hàm đọc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hóa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đơn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và ghi vào doanh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thu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7" name="Picture 6" descr="hamghihoad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495" y="7490460"/>
            <a:ext cx="8191500" cy="3707130"/>
          </a:xfrm>
          <a:prstGeom prst="rect">
            <a:avLst/>
          </a:prstGeom>
        </p:spPr>
      </p:pic>
      <p:pic>
        <p:nvPicPr>
          <p:cNvPr id="3" name="Picture 2" descr="dochoadonvaghidoanhthu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810" y="1508760"/>
            <a:ext cx="6934200" cy="4100830"/>
          </a:xfrm>
          <a:prstGeom prst="rect">
            <a:avLst/>
          </a:prstGeom>
        </p:spPr>
      </p:pic>
      <p:pic>
        <p:nvPicPr>
          <p:cNvPr id="8" name="Picture 7" descr="hamlichsubanha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6240" y="1352550"/>
            <a:ext cx="6388735" cy="415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31850" y="0"/>
            <a:ext cx="324929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pic>
        <p:nvPicPr>
          <p:cNvPr id="3" name="Picture 2" descr="dochoadonvaghidoanhth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85" y="7425690"/>
            <a:ext cx="6934200" cy="4100830"/>
          </a:xfrm>
          <a:prstGeom prst="rect">
            <a:avLst/>
          </a:prstGeom>
        </p:spPr>
      </p:pic>
      <p:sp>
        <p:nvSpPr>
          <p:cNvPr id="5" name="Text 2"/>
          <p:cNvSpPr txBox="1"/>
          <p:nvPr/>
        </p:nvSpPr>
        <p:spPr>
          <a:xfrm>
            <a:off x="831850" y="3018155"/>
            <a:ext cx="3255645" cy="156845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Hàm lịch sử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bán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hàng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8" name="Picture 7" descr="hamlichsubanha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830" y="1896745"/>
            <a:ext cx="6388735" cy="4152900"/>
          </a:xfrm>
          <a:prstGeom prst="rect">
            <a:avLst/>
          </a:prstGeom>
        </p:spPr>
      </p:pic>
      <p:pic>
        <p:nvPicPr>
          <p:cNvPr id="4" name="Picture 3" descr="thungan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0350" y="1786255"/>
            <a:ext cx="7264400" cy="4373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31850" y="0"/>
            <a:ext cx="324929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5" name="Text 2"/>
          <p:cNvSpPr txBox="1"/>
          <p:nvPr/>
        </p:nvSpPr>
        <p:spPr>
          <a:xfrm>
            <a:off x="831850" y="3018155"/>
            <a:ext cx="3255645" cy="156845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Hàm chức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năng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của Thu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ngân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8" name="Picture 7" descr="hamlichsubanha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710" y="7305040"/>
            <a:ext cx="6388735" cy="4152900"/>
          </a:xfrm>
          <a:prstGeom prst="rect">
            <a:avLst/>
          </a:prstGeom>
        </p:spPr>
      </p:pic>
      <p:pic>
        <p:nvPicPr>
          <p:cNvPr id="3" name="Picture 2" descr="thungan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590" y="1615440"/>
            <a:ext cx="7264400" cy="4373880"/>
          </a:xfrm>
          <a:prstGeom prst="rect">
            <a:avLst/>
          </a:prstGeom>
        </p:spPr>
      </p:pic>
      <p:pic>
        <p:nvPicPr>
          <p:cNvPr id="4" name="Picture 3" descr="thungan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0480" y="2133600"/>
            <a:ext cx="7346315" cy="3337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31850" y="0"/>
            <a:ext cx="324929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5" name="Text 2"/>
          <p:cNvSpPr txBox="1"/>
          <p:nvPr/>
        </p:nvSpPr>
        <p:spPr>
          <a:xfrm>
            <a:off x="831850" y="3018155"/>
            <a:ext cx="3255645" cy="156845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Hàm chức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năng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của Thu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ngân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3" name="Picture 2" descr="thungan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590" y="7451090"/>
            <a:ext cx="7264400" cy="4373880"/>
          </a:xfrm>
          <a:prstGeom prst="rect">
            <a:avLst/>
          </a:prstGeom>
        </p:spPr>
      </p:pic>
      <p:pic>
        <p:nvPicPr>
          <p:cNvPr id="4" name="Picture 3" descr="thungan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75" y="2308860"/>
            <a:ext cx="7346315" cy="3337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31850" y="0"/>
            <a:ext cx="324929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5" name="Text 2"/>
          <p:cNvSpPr txBox="1"/>
          <p:nvPr/>
        </p:nvSpPr>
        <p:spPr>
          <a:xfrm>
            <a:off x="831850" y="3018155"/>
            <a:ext cx="3255645" cy="156845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Hàm chức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năng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của Phục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vụ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3" name="Picture 2" descr="hamchophucvu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50" y="1014730"/>
            <a:ext cx="7380605" cy="5755640"/>
          </a:xfrm>
          <a:prstGeom prst="rect">
            <a:avLst/>
          </a:prstGeom>
        </p:spPr>
      </p:pic>
      <p:pic>
        <p:nvPicPr>
          <p:cNvPr id="4" name="Picture 3" descr="hamchophucvu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7660" y="1590040"/>
            <a:ext cx="7292975" cy="4424680"/>
          </a:xfrm>
          <a:prstGeom prst="rect">
            <a:avLst/>
          </a:prstGeom>
        </p:spPr>
      </p:pic>
      <p:pic>
        <p:nvPicPr>
          <p:cNvPr id="7" name="Picture 6" descr="thungan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350" y="7606030"/>
            <a:ext cx="7346315" cy="3337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31850" y="0"/>
            <a:ext cx="324929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5" name="Text 2"/>
          <p:cNvSpPr txBox="1"/>
          <p:nvPr/>
        </p:nvSpPr>
        <p:spPr>
          <a:xfrm>
            <a:off x="831850" y="3018155"/>
            <a:ext cx="3255645" cy="156845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Hàm chức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năng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của Phục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vụ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3" name="Picture 2" descr="hamchophucvu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395" y="8177530"/>
            <a:ext cx="7380605" cy="5755640"/>
          </a:xfrm>
          <a:prstGeom prst="rect">
            <a:avLst/>
          </a:prstGeom>
        </p:spPr>
      </p:pic>
      <p:pic>
        <p:nvPicPr>
          <p:cNvPr id="4" name="Picture 3" descr="hamchophucvu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855" y="1670050"/>
            <a:ext cx="7292975" cy="4424680"/>
          </a:xfrm>
          <a:prstGeom prst="rect">
            <a:avLst/>
          </a:prstGeom>
        </p:spPr>
      </p:pic>
      <p:pic>
        <p:nvPicPr>
          <p:cNvPr id="8" name="Picture 7" descr="hammai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7435" y="743585"/>
            <a:ext cx="6898005" cy="6003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31850" y="0"/>
            <a:ext cx="324929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5" name="Text 2"/>
          <p:cNvSpPr txBox="1"/>
          <p:nvPr/>
        </p:nvSpPr>
        <p:spPr>
          <a:xfrm>
            <a:off x="831850" y="3018155"/>
            <a:ext cx="3255645" cy="82994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Hàm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main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4" name="Picture 3" descr="hamchophucvu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855" y="7317740"/>
            <a:ext cx="7292975" cy="4424680"/>
          </a:xfrm>
          <a:prstGeom prst="rect">
            <a:avLst/>
          </a:prstGeom>
        </p:spPr>
      </p:pic>
      <p:pic>
        <p:nvPicPr>
          <p:cNvPr id="8" name="Picture 7" descr="hammai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25" y="968375"/>
            <a:ext cx="6898005" cy="6003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s 14"/>
          <p:cNvSpPr/>
          <p:nvPr/>
        </p:nvSpPr>
        <p:spPr>
          <a:xfrm>
            <a:off x="0" y="928370"/>
            <a:ext cx="12191365" cy="4090670"/>
          </a:xfrm>
          <a:prstGeom prst="rect">
            <a:avLst/>
          </a:prstGeom>
          <a:solidFill>
            <a:srgbClr val="C3C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604250" y="-2831465"/>
            <a:ext cx="8066405" cy="10540365"/>
            <a:chOff x="10070" y="-4461"/>
            <a:chExt cx="12703" cy="16599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4" name="Rectangles 3"/>
            <p:cNvSpPr/>
            <p:nvPr/>
          </p:nvSpPr>
          <p:spPr>
            <a:xfrm rot="18720000">
              <a:off x="8574" y="2641"/>
              <a:ext cx="13481" cy="5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" name="Rectangles 7"/>
            <p:cNvSpPr/>
            <p:nvPr/>
          </p:nvSpPr>
          <p:spPr>
            <a:xfrm rot="18720000">
              <a:off x="16775" y="5809"/>
              <a:ext cx="6435" cy="5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" name="Rectangles 8"/>
            <p:cNvSpPr/>
            <p:nvPr/>
          </p:nvSpPr>
          <p:spPr>
            <a:xfrm rot="18720000">
              <a:off x="8427" y="-2818"/>
              <a:ext cx="8722" cy="5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1" name="Text 1"/>
          <p:cNvSpPr txBox="1"/>
          <p:nvPr/>
        </p:nvSpPr>
        <p:spPr>
          <a:xfrm>
            <a:off x="-323850" y="1195070"/>
            <a:ext cx="3204210" cy="175323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</a:rPr>
              <a:t>DỰ ÁN</a:t>
            </a:r>
            <a:endParaRPr lang="vi-VN" altLang="en-US" sz="4800" u="sng">
              <a:latin typeface="Christmas" panose="00000500000000000000" charset="0"/>
              <a:cs typeface="Christmas" panose="00000500000000000000" charset="0"/>
            </a:endParaRPr>
          </a:p>
          <a:p>
            <a:pPr algn="l"/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2" name="Text 2"/>
          <p:cNvSpPr txBox="1"/>
          <p:nvPr/>
        </p:nvSpPr>
        <p:spPr>
          <a:xfrm>
            <a:off x="-647700" y="2385060"/>
            <a:ext cx="8283575" cy="292290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altLang="vi-VN" sz="6600" b="1">
                <a:effectLst/>
                <a:latin typeface="Christmas" panose="00000500000000000000" charset="0"/>
                <a:cs typeface="Christmas" panose="00000500000000000000" charset="0"/>
              </a:rPr>
              <a:t>QU</a:t>
            </a:r>
            <a:r>
              <a:rPr lang="vi-VN" altLang="en-US" sz="6600" b="1">
                <a:effectLst/>
                <a:latin typeface="Christmas" panose="00000500000000000000" charset="0"/>
                <a:cs typeface="Christmas" panose="00000500000000000000" charset="0"/>
              </a:rPr>
              <a:t>ẢN LÍ NHÀ HÀNG</a:t>
            </a:r>
            <a:endParaRPr lang="vi-VN" altLang="en-US" sz="6600" b="1">
              <a:effectLst/>
              <a:latin typeface="Christmas" panose="00000500000000000000" charset="0"/>
              <a:cs typeface="Christmas" panose="00000500000000000000" charset="0"/>
            </a:endParaRPr>
          </a:p>
          <a:p>
            <a:pPr algn="ctr"/>
            <a:r>
              <a:rPr lang="vi-VN" altLang="en-US" sz="6600" b="1">
                <a:effectLst/>
                <a:latin typeface="Christmas" panose="00000500000000000000" charset="0"/>
                <a:cs typeface="Christmas" panose="00000500000000000000" charset="0"/>
              </a:rPr>
              <a:t>BUFFET</a:t>
            </a:r>
            <a:endParaRPr lang="vi-VN" altLang="en-US" sz="6600" b="1">
              <a:effectLst/>
              <a:latin typeface="Because" panose="00000500000000000000" charset="0"/>
              <a:cs typeface="Because" panose="00000500000000000000" charset="0"/>
            </a:endParaRPr>
          </a:p>
          <a:p>
            <a:pPr algn="l"/>
            <a:r>
              <a:rPr lang="vi-VN" altLang="en-US" sz="52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</a:rPr>
              <a:t> </a:t>
            </a:r>
            <a:endParaRPr lang="vi-VN" altLang="en-US" sz="52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0" y="5019040"/>
            <a:ext cx="6652895" cy="181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vi-VN" altLang="en-US" sz="2800">
                <a:latin typeface="Times New Roman" panose="02020603050405020304" charset="0"/>
                <a:cs typeface="Times New Roman" panose="02020603050405020304" charset="0"/>
              </a:rPr>
              <a:t>GVHD: </a:t>
            </a:r>
            <a:r>
              <a:rPr lang="vi-VN" altLang="en-US" sz="2800">
                <a:latin typeface="Times New Roman" panose="02020603050405020304" charset="0"/>
                <a:cs typeface="Times New Roman" panose="02020603050405020304" charset="0"/>
              </a:rPr>
              <a:t>TS. Nguyễn Duy Nhật Viễn </a:t>
            </a:r>
            <a:endParaRPr lang="vi-V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800">
                <a:latin typeface="Times New Roman" panose="02020603050405020304" charset="0"/>
                <a:cs typeface="Times New Roman" panose="02020603050405020304" charset="0"/>
              </a:rPr>
              <a:t>SVTH :   </a:t>
            </a:r>
            <a:endParaRPr lang="vi-V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800">
                <a:latin typeface="Times New Roman" panose="02020603050405020304" charset="0"/>
                <a:cs typeface="Times New Roman" panose="02020603050405020304" charset="0"/>
              </a:rPr>
              <a:t>  - Trần Anh Toàn   -  Lớp: 22KTMT</a:t>
            </a:r>
            <a:r>
              <a:rPr lang="vi-VN" altLang="en-US" sz="2800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vi-V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800">
                <a:latin typeface="Times New Roman" panose="02020603050405020304" charset="0"/>
                <a:cs typeface="Times New Roman" panose="02020603050405020304" charset="0"/>
              </a:rPr>
              <a:t>  - Lê Thị Hải Yến  -  Lớp: 22KTMT</a:t>
            </a:r>
            <a:r>
              <a:rPr lang="vi-VN" altLang="en-US" sz="2800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vi-V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7620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55" y="62865"/>
            <a:ext cx="685800" cy="6858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3757295" y="7592060"/>
            <a:ext cx="8054975" cy="2066290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16711295" y="829945"/>
            <a:ext cx="1184910" cy="38519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250190" y="1033145"/>
            <a:ext cx="3204210" cy="175323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altLang="vi-VN" sz="4800" u="sng">
                <a:solidFill>
                  <a:schemeClr val="tx1"/>
                </a:solidFill>
                <a:latin typeface="Christmas" panose="00000500000000000000" charset="0"/>
                <a:cs typeface="Christmas" panose="00000500000000000000" charset="0"/>
              </a:rPr>
              <a:t>PH</a:t>
            </a:r>
            <a:r>
              <a:rPr lang="vi-VN" altLang="en-US" sz="4800" u="sng">
                <a:solidFill>
                  <a:schemeClr val="tx1"/>
                </a:solidFill>
                <a:latin typeface="Christmas" panose="00000500000000000000" charset="0"/>
                <a:cs typeface="Christmas" panose="00000500000000000000" charset="0"/>
              </a:rPr>
              <a:t>ẦN </a:t>
            </a:r>
            <a:r>
              <a:rPr lang="vi-VN" altLang="en-US" sz="4800" u="sng">
                <a:solidFill>
                  <a:schemeClr val="tx1"/>
                </a:solidFill>
                <a:latin typeface="Christmas" panose="00000500000000000000" charset="0"/>
                <a:cs typeface="Christmas" panose="00000500000000000000" charset="0"/>
              </a:rPr>
              <a:t>III: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  <a:p>
            <a:pPr algn="l"/>
            <a:r>
              <a:rPr lang="vi-VN" altLang="en-US" sz="6000" b="1">
                <a:solidFill>
                  <a:schemeClr val="tx1"/>
                </a:solidFill>
                <a:effectLst/>
                <a:latin typeface="Segoe UI Black" panose="020B0A02040204020203" charset="0"/>
                <a:cs typeface="Segoe UI Black" panose="020B0A02040204020203" charset="0"/>
              </a:rPr>
              <a:t> </a:t>
            </a:r>
            <a:endParaRPr lang="vi-VN" altLang="en-US" sz="6000" b="1">
              <a:solidFill>
                <a:schemeClr val="tx1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79375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66040"/>
            <a:ext cx="685800" cy="685800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15810865" y="1437005"/>
            <a:ext cx="2274570" cy="421957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34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2"/>
          <p:cNvSpPr txBox="1"/>
          <p:nvPr/>
        </p:nvSpPr>
        <p:spPr>
          <a:xfrm>
            <a:off x="1612900" y="2597150"/>
            <a:ext cx="3948430" cy="119888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7200" b="1">
                <a:effectLst/>
                <a:latin typeface="Christmas" panose="00000500000000000000" charset="0"/>
                <a:cs typeface="Christmas" panose="00000500000000000000" charset="0"/>
              </a:rPr>
              <a:t>KẾT QUẢ</a:t>
            </a:r>
            <a:endParaRPr lang="vi-VN" altLang="en-US" sz="7200" b="1">
              <a:effectLst/>
              <a:latin typeface="Christmas" panose="00000500000000000000" charset="0"/>
              <a:cs typeface="Christmas" panose="00000500000000000000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 rot="0">
            <a:off x="3454400" y="751840"/>
            <a:ext cx="9324975" cy="7237730"/>
            <a:chOff x="5999" y="2411"/>
            <a:chExt cx="14685" cy="11398"/>
          </a:xfrm>
          <a:blipFill rotWithShape="1">
            <a:blip r:embed="rId3">
              <a:alphaModFix amt="97000"/>
            </a:blip>
            <a:stretch>
              <a:fillRect/>
            </a:stretch>
          </a:blipFill>
        </p:grpSpPr>
        <p:sp>
          <p:nvSpPr>
            <p:cNvPr id="4" name="Freeform 3"/>
            <p:cNvSpPr/>
            <p:nvPr/>
          </p:nvSpPr>
          <p:spPr>
            <a:xfrm>
              <a:off x="13281" y="5303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16742" y="7238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4996" y="6251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7790" y="10135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6742" y="5303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14996" y="4341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16742" y="3367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7820" y="8247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13281" y="9135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16742" y="9162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3281" y="7238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14996" y="8175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18552" y="4377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8552" y="2411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5999" y="9162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14996" y="10099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11440" y="6251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1440" y="8175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8552" y="10135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18552" y="8247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18552" y="6264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9640" y="7238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9640" y="9162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11440" y="10099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9624" y="11170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13171" y="11170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16718" y="11170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14996" y="12065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11423" y="12073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grpFill/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" name="Freeform 1"/>
            <p:cNvSpPr/>
            <p:nvPr/>
          </p:nvSpPr>
          <p:spPr>
            <a:xfrm>
              <a:off x="6024" y="11025"/>
              <a:ext cx="2132" cy="1736"/>
            </a:xfrm>
            <a:custGeom>
              <a:avLst/>
              <a:gdLst>
                <a:gd name="connsiteX0" fmla="*/ 0 w 2132"/>
                <a:gd name="connsiteY0" fmla="*/ 861 h 1736"/>
                <a:gd name="connsiteX1" fmla="*/ 543 w 2132"/>
                <a:gd name="connsiteY1" fmla="*/ 0 h 1736"/>
                <a:gd name="connsiteX2" fmla="*/ 1591 w 2132"/>
                <a:gd name="connsiteY2" fmla="*/ 1 h 1736"/>
                <a:gd name="connsiteX3" fmla="*/ 2132 w 2132"/>
                <a:gd name="connsiteY3" fmla="*/ 861 h 1736"/>
                <a:gd name="connsiteX4" fmla="*/ 1591 w 2132"/>
                <a:gd name="connsiteY4" fmla="*/ 1736 h 1736"/>
                <a:gd name="connsiteX5" fmla="*/ 521 w 2132"/>
                <a:gd name="connsiteY5" fmla="*/ 1728 h 1736"/>
                <a:gd name="connsiteX6" fmla="*/ 0 w 2132"/>
                <a:gd name="connsiteY6" fmla="*/ 861 h 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" h="1736">
                  <a:moveTo>
                    <a:pt x="0" y="861"/>
                  </a:moveTo>
                  <a:lnTo>
                    <a:pt x="543" y="0"/>
                  </a:lnTo>
                  <a:lnTo>
                    <a:pt x="1591" y="1"/>
                  </a:lnTo>
                  <a:lnTo>
                    <a:pt x="2132" y="861"/>
                  </a:lnTo>
                  <a:lnTo>
                    <a:pt x="1591" y="1736"/>
                  </a:lnTo>
                  <a:lnTo>
                    <a:pt x="521" y="1728"/>
                  </a:lnTo>
                  <a:lnTo>
                    <a:pt x="0" y="861"/>
                  </a:lnTo>
                  <a:close/>
                </a:path>
              </a:pathLst>
            </a:custGeom>
            <a:blipFill rotWithShape="1">
              <a:blip r:embed="rId3">
                <a:alphaModFix amt="97000"/>
              </a:blip>
              <a:stretch>
                <a:fillRect/>
              </a:stretch>
            </a:blipFill>
            <a:ln>
              <a:solidFill>
                <a:srgbClr val="FAF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53" name="Picture 52" descr="hammai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845" y="7496175"/>
            <a:ext cx="6898005" cy="6003290"/>
          </a:xfrm>
          <a:prstGeom prst="rect">
            <a:avLst/>
          </a:prstGeom>
        </p:spPr>
      </p:pic>
      <p:pic>
        <p:nvPicPr>
          <p:cNvPr id="1612476164" name="Picture 1" descr="A screenshot of a computer&#10;&#10;Description automatically generated with medium confidence"/>
          <p:cNvPicPr/>
          <p:nvPr/>
        </p:nvPicPr>
        <p:blipFill>
          <a:blip r:embed="rId5"/>
          <a:srcRect t="2464" r="58376" b="72803"/>
          <a:stretch>
            <a:fillRect/>
          </a:stretch>
        </p:blipFill>
        <p:spPr>
          <a:xfrm>
            <a:off x="-7279640" y="2000250"/>
            <a:ext cx="6641465" cy="2931160"/>
          </a:xfrm>
          <a:prstGeom prst="rect">
            <a:avLst/>
          </a:prstGeom>
        </p:spPr>
      </p:pic>
      <p:sp>
        <p:nvSpPr>
          <p:cNvPr id="52" name="Freeform 51"/>
          <p:cNvSpPr/>
          <p:nvPr/>
        </p:nvSpPr>
        <p:spPr>
          <a:xfrm>
            <a:off x="3082195" y="-2667"/>
            <a:ext cx="9797964" cy="7778243"/>
          </a:xfrm>
          <a:custGeom>
            <a:avLst/>
            <a:gdLst>
              <a:gd name="connsiteX0" fmla="*/ 2735 w 15429"/>
              <a:gd name="connsiteY0" fmla="*/ 11227 h 12249"/>
              <a:gd name="connsiteX1" fmla="*/ 980 w 15429"/>
              <a:gd name="connsiteY1" fmla="*/ 11198 h 12249"/>
              <a:gd name="connsiteX2" fmla="*/ 510 w 15429"/>
              <a:gd name="connsiteY2" fmla="*/ 9413 h 12249"/>
              <a:gd name="connsiteX3" fmla="*/ 364 w 15429"/>
              <a:gd name="connsiteY3" fmla="*/ 7947 h 12249"/>
              <a:gd name="connsiteX4" fmla="*/ 1963 w 15429"/>
              <a:gd name="connsiteY4" fmla="*/ 7445 h 12249"/>
              <a:gd name="connsiteX5" fmla="*/ 2419 w 15429"/>
              <a:gd name="connsiteY5" fmla="*/ 6365 h 12249"/>
              <a:gd name="connsiteX6" fmla="*/ 3808 w 15429"/>
              <a:gd name="connsiteY6" fmla="*/ 6632 h 12249"/>
              <a:gd name="connsiteX7" fmla="*/ 4459 w 15429"/>
              <a:gd name="connsiteY7" fmla="*/ 5429 h 12249"/>
              <a:gd name="connsiteX8" fmla="*/ 5611 w 15429"/>
              <a:gd name="connsiteY8" fmla="*/ 5597 h 12249"/>
              <a:gd name="connsiteX9" fmla="*/ 6187 w 15429"/>
              <a:gd name="connsiteY9" fmla="*/ 4277 h 12249"/>
              <a:gd name="connsiteX10" fmla="*/ 7435 w 15429"/>
              <a:gd name="connsiteY10" fmla="*/ 4541 h 12249"/>
              <a:gd name="connsiteX11" fmla="*/ 8035 w 15429"/>
              <a:gd name="connsiteY11" fmla="*/ 3437 h 12249"/>
              <a:gd name="connsiteX12" fmla="*/ 9222 w 15429"/>
              <a:gd name="connsiteY12" fmla="*/ 3645 h 12249"/>
              <a:gd name="connsiteX13" fmla="*/ 9619 w 15429"/>
              <a:gd name="connsiteY13" fmla="*/ 2477 h 12249"/>
              <a:gd name="connsiteX14" fmla="*/ 10907 w 15429"/>
              <a:gd name="connsiteY14" fmla="*/ 2548 h 12249"/>
              <a:gd name="connsiteX15" fmla="*/ 11491 w 15429"/>
              <a:gd name="connsiteY15" fmla="*/ 1493 h 12249"/>
              <a:gd name="connsiteX16" fmla="*/ 12643 w 15429"/>
              <a:gd name="connsiteY16" fmla="*/ 1637 h 12249"/>
              <a:gd name="connsiteX17" fmla="*/ 13147 w 15429"/>
              <a:gd name="connsiteY17" fmla="*/ 677 h 12249"/>
              <a:gd name="connsiteX18" fmla="*/ 13459 w 15429"/>
              <a:gd name="connsiteY18" fmla="*/ 293 h 12249"/>
              <a:gd name="connsiteX19" fmla="*/ 14083 w 15429"/>
              <a:gd name="connsiteY19" fmla="*/ 197 h 12249"/>
              <a:gd name="connsiteX20" fmla="*/ 15211 w 15429"/>
              <a:gd name="connsiteY20" fmla="*/ 485 h 12249"/>
              <a:gd name="connsiteX21" fmla="*/ 15379 w 15429"/>
              <a:gd name="connsiteY21" fmla="*/ 1181 h 12249"/>
              <a:gd name="connsiteX22" fmla="*/ 15245 w 15429"/>
              <a:gd name="connsiteY22" fmla="*/ 6970 h 12249"/>
              <a:gd name="connsiteX23" fmla="*/ 14367 w 15429"/>
              <a:gd name="connsiteY23" fmla="*/ 11302 h 12249"/>
              <a:gd name="connsiteX24" fmla="*/ 8149 w 15429"/>
              <a:gd name="connsiteY24" fmla="*/ 11757 h 1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5430" h="12249">
                <a:moveTo>
                  <a:pt x="2735" y="11227"/>
                </a:moveTo>
                <a:cubicBezTo>
                  <a:pt x="2509" y="11149"/>
                  <a:pt x="1367" y="11340"/>
                  <a:pt x="980" y="11198"/>
                </a:cubicBezTo>
                <a:cubicBezTo>
                  <a:pt x="-869" y="11028"/>
                  <a:pt x="456" y="9917"/>
                  <a:pt x="510" y="9413"/>
                </a:cubicBezTo>
                <a:cubicBezTo>
                  <a:pt x="-206" y="9228"/>
                  <a:pt x="212" y="8225"/>
                  <a:pt x="364" y="7947"/>
                </a:cubicBezTo>
                <a:cubicBezTo>
                  <a:pt x="583" y="7556"/>
                  <a:pt x="1633" y="7687"/>
                  <a:pt x="1963" y="7445"/>
                </a:cubicBezTo>
                <a:cubicBezTo>
                  <a:pt x="2342" y="7224"/>
                  <a:pt x="2045" y="6523"/>
                  <a:pt x="2419" y="6365"/>
                </a:cubicBezTo>
                <a:cubicBezTo>
                  <a:pt x="2793" y="6207"/>
                  <a:pt x="3400" y="6819"/>
                  <a:pt x="3808" y="6632"/>
                </a:cubicBezTo>
                <a:cubicBezTo>
                  <a:pt x="4216" y="6445"/>
                  <a:pt x="4104" y="5640"/>
                  <a:pt x="4459" y="5429"/>
                </a:cubicBezTo>
                <a:cubicBezTo>
                  <a:pt x="4814" y="5218"/>
                  <a:pt x="5265" y="5827"/>
                  <a:pt x="5611" y="5597"/>
                </a:cubicBezTo>
                <a:cubicBezTo>
                  <a:pt x="5957" y="5367"/>
                  <a:pt x="5822" y="4488"/>
                  <a:pt x="6187" y="4277"/>
                </a:cubicBezTo>
                <a:cubicBezTo>
                  <a:pt x="6552" y="4066"/>
                  <a:pt x="7065" y="4709"/>
                  <a:pt x="7435" y="4541"/>
                </a:cubicBezTo>
                <a:cubicBezTo>
                  <a:pt x="7805" y="4373"/>
                  <a:pt x="7661" y="3600"/>
                  <a:pt x="8035" y="3437"/>
                </a:cubicBezTo>
                <a:cubicBezTo>
                  <a:pt x="8409" y="3274"/>
                  <a:pt x="8905" y="3837"/>
                  <a:pt x="9222" y="3645"/>
                </a:cubicBezTo>
                <a:cubicBezTo>
                  <a:pt x="9539" y="3453"/>
                  <a:pt x="9293" y="2679"/>
                  <a:pt x="9619" y="2477"/>
                </a:cubicBezTo>
                <a:cubicBezTo>
                  <a:pt x="9945" y="2275"/>
                  <a:pt x="10533" y="2745"/>
                  <a:pt x="10907" y="2548"/>
                </a:cubicBezTo>
                <a:cubicBezTo>
                  <a:pt x="11281" y="2351"/>
                  <a:pt x="11150" y="1709"/>
                  <a:pt x="11491" y="1493"/>
                </a:cubicBezTo>
                <a:cubicBezTo>
                  <a:pt x="11832" y="1277"/>
                  <a:pt x="12312" y="1800"/>
                  <a:pt x="12643" y="1637"/>
                </a:cubicBezTo>
                <a:cubicBezTo>
                  <a:pt x="12974" y="1474"/>
                  <a:pt x="12984" y="946"/>
                  <a:pt x="13147" y="677"/>
                </a:cubicBezTo>
                <a:cubicBezTo>
                  <a:pt x="13310" y="408"/>
                  <a:pt x="13272" y="389"/>
                  <a:pt x="13459" y="293"/>
                </a:cubicBezTo>
                <a:cubicBezTo>
                  <a:pt x="13646" y="197"/>
                  <a:pt x="13733" y="159"/>
                  <a:pt x="14083" y="197"/>
                </a:cubicBezTo>
                <a:cubicBezTo>
                  <a:pt x="14433" y="235"/>
                  <a:pt x="14952" y="288"/>
                  <a:pt x="15211" y="485"/>
                </a:cubicBezTo>
                <a:cubicBezTo>
                  <a:pt x="15470" y="682"/>
                  <a:pt x="15283" y="-1118"/>
                  <a:pt x="15379" y="1181"/>
                </a:cubicBezTo>
                <a:cubicBezTo>
                  <a:pt x="15487" y="2058"/>
                  <a:pt x="15414" y="5283"/>
                  <a:pt x="15245" y="6970"/>
                </a:cubicBezTo>
                <a:cubicBezTo>
                  <a:pt x="15076" y="8657"/>
                  <a:pt x="15652" y="10300"/>
                  <a:pt x="14367" y="11302"/>
                </a:cubicBezTo>
                <a:cubicBezTo>
                  <a:pt x="13064" y="13235"/>
                  <a:pt x="10156" y="11580"/>
                  <a:pt x="8149" y="11757"/>
                </a:cubicBezTo>
              </a:path>
            </a:pathLst>
          </a:custGeom>
          <a:gradFill>
            <a:gsLst>
              <a:gs pos="100000">
                <a:schemeClr val="tx1">
                  <a:lumMod val="65000"/>
                  <a:lumOff val="35000"/>
                  <a:alpha val="34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12476164" name="Picture 1" descr="A screenshot of a computer&#10;&#10;Description automatically generated with medium confidence"/>
          <p:cNvPicPr/>
          <p:nvPr/>
        </p:nvPicPr>
        <p:blipFill>
          <a:blip r:embed="rId1"/>
          <a:srcRect t="2464" r="58376" b="72803"/>
          <a:stretch>
            <a:fillRect/>
          </a:stretch>
        </p:blipFill>
        <p:spPr>
          <a:xfrm>
            <a:off x="748030" y="1963420"/>
            <a:ext cx="6641465" cy="2931160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7730490" y="-635"/>
            <a:ext cx="386143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23989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KẾT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QUẢ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92710"/>
            <a:ext cx="24199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3" name="Text 2"/>
          <p:cNvSpPr txBox="1"/>
          <p:nvPr/>
        </p:nvSpPr>
        <p:spPr>
          <a:xfrm>
            <a:off x="7730490" y="2479675"/>
            <a:ext cx="3958590" cy="138366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2800">
                <a:solidFill>
                  <a:schemeClr val="tx1"/>
                </a:solidFill>
                <a:effectLst/>
                <a:cs typeface="+mn-lt"/>
                <a:sym typeface="+mn-ea"/>
              </a:rPr>
              <a:t>Đầu tiên chương trình sẽ hỏi chức vụ</a:t>
            </a:r>
            <a:endParaRPr lang="vi-VN" altLang="en-US" sz="28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2114101665" name="Picture 1" descr="A screenshot of a computer&#10;&#10;Description automatically generated"/>
          <p:cNvPicPr/>
          <p:nvPr/>
        </p:nvPicPr>
        <p:blipFill>
          <a:blip r:embed="rId4"/>
          <a:srcRect t="2412" r="56282" b="69516"/>
          <a:stretch>
            <a:fillRect/>
          </a:stretch>
        </p:blipFill>
        <p:spPr>
          <a:xfrm>
            <a:off x="-8246745" y="2024380"/>
            <a:ext cx="6981825" cy="287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12476164" name="Picture 1" descr="A screenshot of a computer&#10;&#10;Description automatically generated with medium confidence"/>
          <p:cNvPicPr/>
          <p:nvPr/>
        </p:nvPicPr>
        <p:blipFill>
          <a:blip r:embed="rId1"/>
          <a:srcRect t="2464" r="58376" b="72803"/>
          <a:stretch>
            <a:fillRect/>
          </a:stretch>
        </p:blipFill>
        <p:spPr>
          <a:xfrm>
            <a:off x="748030" y="7406005"/>
            <a:ext cx="6641465" cy="2931160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7730490" y="-635"/>
            <a:ext cx="386143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23989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KẾT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QUẢ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92710"/>
            <a:ext cx="24199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3" name="Text 2"/>
          <p:cNvSpPr txBox="1"/>
          <p:nvPr/>
        </p:nvSpPr>
        <p:spPr>
          <a:xfrm>
            <a:off x="7730490" y="2479675"/>
            <a:ext cx="3958590" cy="203009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2800">
                <a:solidFill>
                  <a:schemeClr val="tx1"/>
                </a:solidFill>
                <a:effectLst/>
                <a:cs typeface="+mn-lt"/>
                <a:sym typeface="+mn-ea"/>
              </a:rPr>
              <a:t>Nếu chọn là “</a:t>
            </a:r>
            <a:r>
              <a:rPr lang="vi-VN" altLang="en-US" sz="2800">
                <a:solidFill>
                  <a:schemeClr val="tx1"/>
                </a:solidFill>
                <a:effectLst/>
                <a:cs typeface="+mn-lt"/>
                <a:sym typeface="+mn-ea"/>
              </a:rPr>
              <a:t>Thu ngân” thì chương trình sẽ hỏi là bạn muốn làm gì</a:t>
            </a:r>
            <a:endParaRPr lang="vi-VN" altLang="en-US" sz="28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2114101665" name="Picture 1" descr="A screenshot of a computer&#10;&#10;Description automatically generated"/>
          <p:cNvPicPr/>
          <p:nvPr/>
        </p:nvPicPr>
        <p:blipFill>
          <a:blip r:embed="rId4"/>
          <a:srcRect t="2412" r="56282" b="69516"/>
          <a:stretch>
            <a:fillRect/>
          </a:stretch>
        </p:blipFill>
        <p:spPr>
          <a:xfrm>
            <a:off x="407670" y="2479675"/>
            <a:ext cx="6981825" cy="2870200"/>
          </a:xfrm>
          <a:prstGeom prst="rect">
            <a:avLst/>
          </a:prstGeom>
        </p:spPr>
      </p:pic>
      <p:pic>
        <p:nvPicPr>
          <p:cNvPr id="384484533" name="Picture 1" descr="A screenshot of a computer&#10;&#10;Description automatically generated"/>
          <p:cNvPicPr/>
          <p:nvPr/>
        </p:nvPicPr>
        <p:blipFill>
          <a:blip r:embed="rId5"/>
          <a:srcRect t="2734" r="65228" b="23463"/>
          <a:stretch>
            <a:fillRect/>
          </a:stretch>
        </p:blipFill>
        <p:spPr>
          <a:xfrm>
            <a:off x="-6218555" y="1005840"/>
            <a:ext cx="5455285" cy="5852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730490" y="-635"/>
            <a:ext cx="386143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23989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KẾT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QUẢ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92710"/>
            <a:ext cx="24199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3" name="Text 2"/>
          <p:cNvSpPr txBox="1"/>
          <p:nvPr/>
        </p:nvSpPr>
        <p:spPr>
          <a:xfrm>
            <a:off x="7730490" y="2000885"/>
            <a:ext cx="3958590" cy="332295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2800">
                <a:solidFill>
                  <a:schemeClr val="tx1"/>
                </a:solidFill>
                <a:effectLst/>
                <a:cs typeface="+mn-lt"/>
                <a:sym typeface="+mn-ea"/>
              </a:rPr>
              <a:t>Chọn “Nhập thông tin khách hàng” và sau đó nhập thông tin, sau khi nhập chương trình sẽ hỏi bạn làm gì tiếp theo</a:t>
            </a:r>
            <a:endParaRPr lang="vi-VN" altLang="en-US" sz="28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2114101665" name="Picture 1" descr="A screenshot of a computer&#10;&#10;Description automatically generated"/>
          <p:cNvPicPr/>
          <p:nvPr/>
        </p:nvPicPr>
        <p:blipFill>
          <a:blip r:embed="rId3"/>
          <a:srcRect t="2412" r="56282" b="69516"/>
          <a:stretch>
            <a:fillRect/>
          </a:stretch>
        </p:blipFill>
        <p:spPr>
          <a:xfrm>
            <a:off x="217170" y="7527925"/>
            <a:ext cx="6981825" cy="2870200"/>
          </a:xfrm>
          <a:prstGeom prst="rect">
            <a:avLst/>
          </a:prstGeom>
        </p:spPr>
      </p:pic>
      <p:pic>
        <p:nvPicPr>
          <p:cNvPr id="384484533" name="Picture 1" descr="A screenshot of a computer&#10;&#10;Description automatically generated"/>
          <p:cNvPicPr/>
          <p:nvPr/>
        </p:nvPicPr>
        <p:blipFill>
          <a:blip r:embed="rId4"/>
          <a:srcRect t="2734" r="65228" b="23463"/>
          <a:stretch>
            <a:fillRect/>
          </a:stretch>
        </p:blipFill>
        <p:spPr>
          <a:xfrm>
            <a:off x="1183005" y="922655"/>
            <a:ext cx="5455285" cy="5852160"/>
          </a:xfrm>
          <a:prstGeom prst="rect">
            <a:avLst/>
          </a:prstGeom>
        </p:spPr>
      </p:pic>
      <p:pic>
        <p:nvPicPr>
          <p:cNvPr id="1606989199" name="Picture 1" descr="A screenshot of a computer&#10;&#10;Description automatically generated"/>
          <p:cNvPicPr/>
          <p:nvPr/>
        </p:nvPicPr>
        <p:blipFill>
          <a:blip r:embed="rId5"/>
          <a:srcRect t="2677" r="56587" b="28719"/>
          <a:stretch>
            <a:fillRect/>
          </a:stretch>
        </p:blipFill>
        <p:spPr>
          <a:xfrm>
            <a:off x="-7694295" y="1322070"/>
            <a:ext cx="7095490" cy="5053965"/>
          </a:xfrm>
          <a:prstGeom prst="rect">
            <a:avLst/>
          </a:prstGeom>
        </p:spPr>
      </p:pic>
      <p:pic>
        <p:nvPicPr>
          <p:cNvPr id="4" name="Picture 1" descr="A screenshot of a computer&#10;&#10;Description automatically generated"/>
          <p:cNvPicPr/>
          <p:nvPr/>
        </p:nvPicPr>
        <p:blipFill>
          <a:blip r:embed="rId5"/>
          <a:srcRect t="69827" r="67378" b="5001"/>
          <a:stretch>
            <a:fillRect/>
          </a:stretch>
        </p:blipFill>
        <p:spPr>
          <a:xfrm>
            <a:off x="13428345" y="3942080"/>
            <a:ext cx="4712335" cy="1976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730490" y="-635"/>
            <a:ext cx="386143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23989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KẾT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QUẢ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92710"/>
            <a:ext cx="24199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3" name="Text 2"/>
          <p:cNvSpPr txBox="1"/>
          <p:nvPr/>
        </p:nvSpPr>
        <p:spPr>
          <a:xfrm>
            <a:off x="7730490" y="922655"/>
            <a:ext cx="4244340" cy="267652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2800">
                <a:solidFill>
                  <a:schemeClr val="tx1"/>
                </a:solidFill>
                <a:effectLst/>
                <a:cs typeface="+mn-lt"/>
                <a:sym typeface="+mn-ea"/>
              </a:rPr>
              <a:t>Khi bạn chọn “In hóa đơn” chương trình sẽ in cho bạn hóa đơn của thông tin bạn mới nhập vào</a:t>
            </a:r>
            <a:endParaRPr lang="vi-VN" altLang="en-US" sz="28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384484533" name="Picture 1" descr="A screenshot of a computer&#10;&#10;Description automatically generated"/>
          <p:cNvPicPr/>
          <p:nvPr/>
        </p:nvPicPr>
        <p:blipFill>
          <a:blip r:embed="rId3"/>
          <a:srcRect t="2734" r="65228" b="23463"/>
          <a:stretch>
            <a:fillRect/>
          </a:stretch>
        </p:blipFill>
        <p:spPr>
          <a:xfrm>
            <a:off x="1135380" y="7138035"/>
            <a:ext cx="5455285" cy="5852160"/>
          </a:xfrm>
          <a:prstGeom prst="rect">
            <a:avLst/>
          </a:prstGeom>
        </p:spPr>
      </p:pic>
      <p:pic>
        <p:nvPicPr>
          <p:cNvPr id="1606989199" name="Picture 1" descr="A screenshot of a computer&#10;&#10;Description automatically generated"/>
          <p:cNvPicPr/>
          <p:nvPr/>
        </p:nvPicPr>
        <p:blipFill>
          <a:blip r:embed="rId4"/>
          <a:srcRect t="2677" r="56587" b="28719"/>
          <a:stretch>
            <a:fillRect/>
          </a:stretch>
        </p:blipFill>
        <p:spPr>
          <a:xfrm>
            <a:off x="88265" y="1341755"/>
            <a:ext cx="7095490" cy="5053965"/>
          </a:xfrm>
          <a:prstGeom prst="rect">
            <a:avLst/>
          </a:prstGeom>
        </p:spPr>
      </p:pic>
      <p:pic>
        <p:nvPicPr>
          <p:cNvPr id="4" name="Picture 1" descr="A screenshot of a computer&#10;&#10;Description automatically generated"/>
          <p:cNvPicPr/>
          <p:nvPr/>
        </p:nvPicPr>
        <p:blipFill>
          <a:blip r:embed="rId4"/>
          <a:srcRect t="69827" r="67378" b="5001"/>
          <a:stretch>
            <a:fillRect/>
          </a:stretch>
        </p:blipFill>
        <p:spPr>
          <a:xfrm>
            <a:off x="7305040" y="3941445"/>
            <a:ext cx="4712335" cy="1976755"/>
          </a:xfrm>
          <a:prstGeom prst="rect">
            <a:avLst/>
          </a:prstGeom>
        </p:spPr>
      </p:pic>
      <p:pic>
        <p:nvPicPr>
          <p:cNvPr id="261251678" name="Picture 1" descr="A screenshot of a computer&#10;&#10;Description automatically generated"/>
          <p:cNvPicPr/>
          <p:nvPr/>
        </p:nvPicPr>
        <p:blipFill>
          <a:blip r:embed="rId5"/>
          <a:srcRect t="2589" r="67730" b="68093"/>
          <a:stretch>
            <a:fillRect/>
          </a:stretch>
        </p:blipFill>
        <p:spPr>
          <a:xfrm>
            <a:off x="-7054215" y="2164080"/>
            <a:ext cx="6329045" cy="3754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730490" y="-635"/>
            <a:ext cx="386143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23989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KẾT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QUẢ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92710"/>
            <a:ext cx="24199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3" name="Text 2"/>
          <p:cNvSpPr txBox="1"/>
          <p:nvPr/>
        </p:nvSpPr>
        <p:spPr>
          <a:xfrm>
            <a:off x="7533640" y="3010535"/>
            <a:ext cx="4255135" cy="138366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2800">
                <a:solidFill>
                  <a:schemeClr val="tx1"/>
                </a:solidFill>
                <a:effectLst/>
                <a:cs typeface="+mn-lt"/>
                <a:sym typeface="+mn-ea"/>
              </a:rPr>
              <a:t>Đây là các chức năng khi bạn chọn vị trí “</a:t>
            </a:r>
            <a:r>
              <a:rPr lang="vi-VN" altLang="en-US" sz="2800">
                <a:solidFill>
                  <a:schemeClr val="tx1"/>
                </a:solidFill>
                <a:effectLst/>
                <a:cs typeface="+mn-lt"/>
                <a:sym typeface="+mn-ea"/>
              </a:rPr>
              <a:t>Phục vụ”</a:t>
            </a:r>
            <a:endParaRPr lang="vi-VN" altLang="en-US" sz="28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1606989199" name="Picture 1" descr="A screenshot of a computer&#10;&#10;Description automatically generated"/>
          <p:cNvPicPr/>
          <p:nvPr/>
        </p:nvPicPr>
        <p:blipFill>
          <a:blip r:embed="rId3"/>
          <a:srcRect t="2677" r="56587" b="28719"/>
          <a:stretch>
            <a:fillRect/>
          </a:stretch>
        </p:blipFill>
        <p:spPr>
          <a:xfrm>
            <a:off x="209550" y="7240270"/>
            <a:ext cx="7095490" cy="5053965"/>
          </a:xfrm>
          <a:prstGeom prst="rect">
            <a:avLst/>
          </a:prstGeom>
        </p:spPr>
      </p:pic>
      <p:pic>
        <p:nvPicPr>
          <p:cNvPr id="4" name="Picture 1" descr="A screenshot of a computer&#10;&#10;Description automatically generated"/>
          <p:cNvPicPr/>
          <p:nvPr/>
        </p:nvPicPr>
        <p:blipFill>
          <a:blip r:embed="rId3"/>
          <a:srcRect t="69827" r="67378" b="5001"/>
          <a:stretch>
            <a:fillRect/>
          </a:stretch>
        </p:blipFill>
        <p:spPr>
          <a:xfrm>
            <a:off x="7730490" y="8118475"/>
            <a:ext cx="4712335" cy="1976755"/>
          </a:xfrm>
          <a:prstGeom prst="rect">
            <a:avLst/>
          </a:prstGeom>
        </p:spPr>
      </p:pic>
      <p:pic>
        <p:nvPicPr>
          <p:cNvPr id="261251678" name="Picture 1" descr="A screenshot of a computer&#10;&#10;Description automatically generated"/>
          <p:cNvPicPr/>
          <p:nvPr/>
        </p:nvPicPr>
        <p:blipFill>
          <a:blip r:embed="rId4"/>
          <a:srcRect t="2589" r="67730" b="68093"/>
          <a:stretch>
            <a:fillRect/>
          </a:stretch>
        </p:blipFill>
        <p:spPr>
          <a:xfrm>
            <a:off x="646430" y="1851660"/>
            <a:ext cx="6329045" cy="3754120"/>
          </a:xfrm>
          <a:prstGeom prst="rect">
            <a:avLst/>
          </a:prstGeom>
        </p:spPr>
      </p:pic>
      <p:pic>
        <p:nvPicPr>
          <p:cNvPr id="971463" name="Picture 1" descr="A screenshot of a computer&#10;&#10;Description automatically generated"/>
          <p:cNvPicPr/>
          <p:nvPr/>
        </p:nvPicPr>
        <p:blipFill>
          <a:blip r:embed="rId5"/>
          <a:srcRect t="2198" r="78018" b="25513"/>
          <a:stretch>
            <a:fillRect/>
          </a:stretch>
        </p:blipFill>
        <p:spPr>
          <a:xfrm>
            <a:off x="-5861050" y="1086485"/>
            <a:ext cx="4879340" cy="5772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730490" y="-635"/>
            <a:ext cx="386143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23989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KẾT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QUẢ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92710"/>
            <a:ext cx="24199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3" name="Text 2"/>
          <p:cNvSpPr txBox="1"/>
          <p:nvPr/>
        </p:nvSpPr>
        <p:spPr>
          <a:xfrm>
            <a:off x="7730490" y="2470150"/>
            <a:ext cx="3860800" cy="267652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2800">
                <a:solidFill>
                  <a:schemeClr val="tx1"/>
                </a:solidFill>
                <a:effectLst/>
                <a:cs typeface="+mn-lt"/>
                <a:sym typeface="+mn-ea"/>
              </a:rPr>
              <a:t>Chương trình sẽ in ra menu khi bạn chọn chức năng “Xem </a:t>
            </a:r>
            <a:r>
              <a:rPr lang="vi-VN" altLang="en-US" sz="2800">
                <a:solidFill>
                  <a:schemeClr val="tx1"/>
                </a:solidFill>
                <a:effectLst/>
                <a:cs typeface="+mn-lt"/>
                <a:sym typeface="+mn-ea"/>
              </a:rPr>
              <a:t>Menu”</a:t>
            </a:r>
            <a:endParaRPr lang="vi-VN" altLang="en-US" sz="28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endParaRPr lang="vi-VN" altLang="en-US" sz="28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261251678" name="Picture 1" descr="A screenshot of a computer&#10;&#10;Description automatically generated"/>
          <p:cNvPicPr/>
          <p:nvPr/>
        </p:nvPicPr>
        <p:blipFill>
          <a:blip r:embed="rId3"/>
          <a:srcRect t="2589" r="67730" b="68093"/>
          <a:stretch>
            <a:fillRect/>
          </a:stretch>
        </p:blipFill>
        <p:spPr>
          <a:xfrm>
            <a:off x="941070" y="7397750"/>
            <a:ext cx="6329045" cy="3754120"/>
          </a:xfrm>
          <a:prstGeom prst="rect">
            <a:avLst/>
          </a:prstGeom>
        </p:spPr>
      </p:pic>
      <p:pic>
        <p:nvPicPr>
          <p:cNvPr id="971463" name="Picture 1" descr="A screenshot of a computer&#10;&#10;Description automatically generated"/>
          <p:cNvPicPr/>
          <p:nvPr/>
        </p:nvPicPr>
        <p:blipFill>
          <a:blip r:embed="rId4"/>
          <a:srcRect t="2198" r="78018" b="25513"/>
          <a:stretch>
            <a:fillRect/>
          </a:stretch>
        </p:blipFill>
        <p:spPr>
          <a:xfrm>
            <a:off x="832485" y="922655"/>
            <a:ext cx="4879340" cy="5772150"/>
          </a:xfrm>
          <a:prstGeom prst="rect">
            <a:avLst/>
          </a:prstGeom>
        </p:spPr>
      </p:pic>
      <p:pic>
        <p:nvPicPr>
          <p:cNvPr id="738971414" name="Picture 1" descr="A screenshot of a computer&#10;&#10;Description automatically generated"/>
          <p:cNvPicPr/>
          <p:nvPr/>
        </p:nvPicPr>
        <p:blipFill>
          <a:blip r:embed="rId5"/>
          <a:srcRect t="65885" r="76884" b="16304"/>
          <a:stretch>
            <a:fillRect/>
          </a:stretch>
        </p:blipFill>
        <p:spPr>
          <a:xfrm>
            <a:off x="-6144260" y="2789555"/>
            <a:ext cx="4958080" cy="2792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050" y="571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730490" y="-635"/>
            <a:ext cx="386143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23989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KẾT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QUẢ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92710"/>
            <a:ext cx="24199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3" name="Text 2"/>
          <p:cNvSpPr txBox="1"/>
          <p:nvPr/>
        </p:nvSpPr>
        <p:spPr>
          <a:xfrm>
            <a:off x="7463155" y="2606040"/>
            <a:ext cx="4396740" cy="267652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2800">
                <a:solidFill>
                  <a:schemeClr val="tx1"/>
                </a:solidFill>
                <a:effectLst/>
                <a:cs typeface="+mn-lt"/>
                <a:sym typeface="+mn-ea"/>
              </a:rPr>
              <a:t>Sau đó chương trình sẽ yêu cầu nhập số bàn để order món ăn từ menu</a:t>
            </a:r>
            <a:endParaRPr lang="vi-VN" altLang="en-US" sz="28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endParaRPr lang="vi-VN" altLang="en-US" sz="28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971463" name="Picture 1" descr="A screenshot of a computer&#10;&#10;Description automatically generated"/>
          <p:cNvPicPr/>
          <p:nvPr/>
        </p:nvPicPr>
        <p:blipFill>
          <a:blip r:embed="rId3"/>
          <a:srcRect t="2198" r="78018" b="25513"/>
          <a:stretch>
            <a:fillRect/>
          </a:stretch>
        </p:blipFill>
        <p:spPr>
          <a:xfrm>
            <a:off x="941070" y="7865110"/>
            <a:ext cx="4879340" cy="5772150"/>
          </a:xfrm>
          <a:prstGeom prst="rect">
            <a:avLst/>
          </a:prstGeom>
        </p:spPr>
      </p:pic>
      <p:pic>
        <p:nvPicPr>
          <p:cNvPr id="738971414" name="Picture 1" descr="A screenshot of a computer&#10;&#10;Description automatically generated"/>
          <p:cNvPicPr/>
          <p:nvPr/>
        </p:nvPicPr>
        <p:blipFill>
          <a:blip r:embed="rId4"/>
          <a:srcRect t="65885" r="76884" b="16304"/>
          <a:stretch>
            <a:fillRect/>
          </a:stretch>
        </p:blipFill>
        <p:spPr>
          <a:xfrm>
            <a:off x="1327785" y="2489835"/>
            <a:ext cx="4958080" cy="2792730"/>
          </a:xfrm>
          <a:prstGeom prst="rect">
            <a:avLst/>
          </a:prstGeom>
        </p:spPr>
      </p:pic>
      <p:pic>
        <p:nvPicPr>
          <p:cNvPr id="1451819668" name="Picture 1" descr="A screenshot of a computer&#10;&#10;Description automatically generated"/>
          <p:cNvPicPr/>
          <p:nvPr/>
        </p:nvPicPr>
        <p:blipFill>
          <a:blip r:embed="rId5"/>
          <a:srcRect t="51244" r="68421" b="8912"/>
          <a:stretch>
            <a:fillRect/>
          </a:stretch>
        </p:blipFill>
        <p:spPr>
          <a:xfrm>
            <a:off x="-8234045" y="2204720"/>
            <a:ext cx="6713220" cy="420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685" y="-63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730490" y="-635"/>
            <a:ext cx="386143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23989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KẾT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QUẢ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92710"/>
            <a:ext cx="24199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3" name="Text 2"/>
          <p:cNvSpPr txBox="1"/>
          <p:nvPr/>
        </p:nvSpPr>
        <p:spPr>
          <a:xfrm>
            <a:off x="7462520" y="2291715"/>
            <a:ext cx="4396740" cy="332295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2800">
                <a:solidFill>
                  <a:schemeClr val="tx1"/>
                </a:solidFill>
                <a:effectLst/>
                <a:cs typeface="+mn-lt"/>
                <a:sym typeface="+mn-ea"/>
              </a:rPr>
              <a:t>Sau khi nhập xong món ăn thì chương trình sẽ in ra món ăn và số lượng sau đó hỏi bạn có muốn nhập tiếp nữa không</a:t>
            </a:r>
            <a:endParaRPr lang="vi-VN" altLang="en-US" sz="28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738971414" name="Picture 1" descr="A screenshot of a computer&#10;&#10;Description automatically generated"/>
          <p:cNvPicPr/>
          <p:nvPr/>
        </p:nvPicPr>
        <p:blipFill>
          <a:blip r:embed="rId3"/>
          <a:srcRect t="65885" r="76884" b="16304"/>
          <a:stretch>
            <a:fillRect/>
          </a:stretch>
        </p:blipFill>
        <p:spPr>
          <a:xfrm>
            <a:off x="1242695" y="7802880"/>
            <a:ext cx="4958080" cy="2792730"/>
          </a:xfrm>
          <a:prstGeom prst="rect">
            <a:avLst/>
          </a:prstGeom>
        </p:spPr>
      </p:pic>
      <p:pic>
        <p:nvPicPr>
          <p:cNvPr id="1451819668" name="Picture 1" descr="A screenshot of a computer&#10;&#10;Description automatically generated"/>
          <p:cNvPicPr/>
          <p:nvPr/>
        </p:nvPicPr>
        <p:blipFill>
          <a:blip r:embed="rId4"/>
          <a:srcRect t="51244" r="68421" b="8912"/>
          <a:stretch>
            <a:fillRect/>
          </a:stretch>
        </p:blipFill>
        <p:spPr>
          <a:xfrm>
            <a:off x="365125" y="1851025"/>
            <a:ext cx="6713220" cy="4203700"/>
          </a:xfrm>
          <a:prstGeom prst="rect">
            <a:avLst/>
          </a:prstGeom>
        </p:spPr>
      </p:pic>
      <p:pic>
        <p:nvPicPr>
          <p:cNvPr id="779264295" name="Picture 1" descr="A screenshot of a computer&#10;&#10;Description automatically generated with medium confidence"/>
          <p:cNvPicPr/>
          <p:nvPr/>
        </p:nvPicPr>
        <p:blipFill>
          <a:blip r:embed="rId5"/>
          <a:srcRect t="2279" r="70128" b="79772"/>
          <a:stretch>
            <a:fillRect/>
          </a:stretch>
        </p:blipFill>
        <p:spPr>
          <a:xfrm>
            <a:off x="-7143115" y="2176145"/>
            <a:ext cx="6388735" cy="3554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685" y="-63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730490" y="-635"/>
            <a:ext cx="386143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23989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KẾT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QUẢ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92710"/>
            <a:ext cx="24199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3" name="Text 2"/>
          <p:cNvSpPr txBox="1"/>
          <p:nvPr/>
        </p:nvSpPr>
        <p:spPr>
          <a:xfrm>
            <a:off x="7549515" y="2291715"/>
            <a:ext cx="4286885" cy="267652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2800">
                <a:solidFill>
                  <a:schemeClr val="tx1"/>
                </a:solidFill>
                <a:effectLst/>
                <a:cs typeface="+mn-lt"/>
                <a:sym typeface="+mn-ea"/>
              </a:rPr>
              <a:t>Nếu chọn “</a:t>
            </a:r>
            <a:r>
              <a:rPr lang="vi-VN" altLang="en-US" sz="2800">
                <a:solidFill>
                  <a:schemeClr val="tx1"/>
                </a:solidFill>
                <a:effectLst/>
                <a:cs typeface="+mn-lt"/>
                <a:sym typeface="+mn-ea"/>
              </a:rPr>
              <a:t>Thêm món ăn” thì chương trình sẽ yêu cầu nhập tên món ăn cần thêm</a:t>
            </a:r>
            <a:endParaRPr lang="vi-VN" altLang="en-US" sz="28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1451819668" name="Picture 1" descr="A screenshot of a computer&#10;&#10;Description automatically generated"/>
          <p:cNvPicPr/>
          <p:nvPr/>
        </p:nvPicPr>
        <p:blipFill>
          <a:blip r:embed="rId3"/>
          <a:srcRect t="51244" r="68421" b="8912"/>
          <a:stretch>
            <a:fillRect/>
          </a:stretch>
        </p:blipFill>
        <p:spPr>
          <a:xfrm>
            <a:off x="423545" y="7419340"/>
            <a:ext cx="6713220" cy="4203700"/>
          </a:xfrm>
          <a:prstGeom prst="rect">
            <a:avLst/>
          </a:prstGeom>
        </p:spPr>
      </p:pic>
      <p:pic>
        <p:nvPicPr>
          <p:cNvPr id="779264295" name="Picture 1" descr="A screenshot of a computer&#10;&#10;Description automatically generated with medium confidence"/>
          <p:cNvPicPr/>
          <p:nvPr/>
        </p:nvPicPr>
        <p:blipFill>
          <a:blip r:embed="rId4"/>
          <a:srcRect t="2279" r="70128" b="79772"/>
          <a:stretch>
            <a:fillRect/>
          </a:stretch>
        </p:blipFill>
        <p:spPr>
          <a:xfrm>
            <a:off x="748030" y="1880235"/>
            <a:ext cx="6388735" cy="3554730"/>
          </a:xfrm>
          <a:prstGeom prst="rect">
            <a:avLst/>
          </a:prstGeom>
        </p:spPr>
      </p:pic>
      <p:pic>
        <p:nvPicPr>
          <p:cNvPr id="697579145" name="Picture 1" descr="A screenshot of a computer&#10;&#10;Description automatically generated with medium confidence"/>
          <p:cNvPicPr/>
          <p:nvPr/>
        </p:nvPicPr>
        <p:blipFill>
          <a:blip r:embed="rId5"/>
          <a:srcRect t="3191" r="71923" b="73162"/>
          <a:stretch>
            <a:fillRect/>
          </a:stretch>
        </p:blipFill>
        <p:spPr>
          <a:xfrm>
            <a:off x="-7357745" y="2291715"/>
            <a:ext cx="6042660" cy="342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5898515" y="1094105"/>
            <a:ext cx="6426835" cy="523811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5899150" y="1667510"/>
            <a:ext cx="5151120" cy="5190490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 descr="pexels-kyle-roxas-21222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0" y="0"/>
            <a:ext cx="4572000" cy="6858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5361285" y="-2414270"/>
            <a:ext cx="8066405" cy="10540365"/>
            <a:chOff x="10070" y="-4461"/>
            <a:chExt cx="12703" cy="16599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4" name="Rectangles 3"/>
            <p:cNvSpPr/>
            <p:nvPr/>
          </p:nvSpPr>
          <p:spPr>
            <a:xfrm rot="18720000">
              <a:off x="8574" y="2641"/>
              <a:ext cx="13481" cy="5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" name="Rectangles 7"/>
            <p:cNvSpPr/>
            <p:nvPr/>
          </p:nvSpPr>
          <p:spPr>
            <a:xfrm rot="18720000">
              <a:off x="16775" y="5809"/>
              <a:ext cx="6435" cy="5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" name="Rectangles 8"/>
            <p:cNvSpPr/>
            <p:nvPr/>
          </p:nvSpPr>
          <p:spPr>
            <a:xfrm rot="18720000">
              <a:off x="8427" y="-2818"/>
              <a:ext cx="8722" cy="5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1" name="Text 1"/>
          <p:cNvSpPr txBox="1"/>
          <p:nvPr/>
        </p:nvSpPr>
        <p:spPr>
          <a:xfrm>
            <a:off x="5594350" y="1991360"/>
            <a:ext cx="3204210" cy="175323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altLang="vi-VN" sz="4800" u="sng">
                <a:solidFill>
                  <a:schemeClr val="bg1"/>
                </a:solidFill>
                <a:latin typeface="Christmas" panose="00000500000000000000" charset="0"/>
                <a:cs typeface="Christmas" panose="00000500000000000000" charset="0"/>
              </a:rPr>
              <a:t>PH</a:t>
            </a:r>
            <a:r>
              <a:rPr lang="vi-VN" altLang="en-US" sz="4800" u="sng">
                <a:solidFill>
                  <a:schemeClr val="bg1"/>
                </a:solidFill>
                <a:latin typeface="Christmas" panose="00000500000000000000" charset="0"/>
                <a:cs typeface="Christmas" panose="00000500000000000000" charset="0"/>
              </a:rPr>
              <a:t>ẦN I:</a:t>
            </a:r>
            <a:endParaRPr lang="vi-VN" altLang="en-US" sz="4800" u="sng">
              <a:solidFill>
                <a:schemeClr val="bg1"/>
              </a:solidFill>
              <a:latin typeface="Christmas" panose="00000500000000000000" charset="0"/>
              <a:cs typeface="Christmas" panose="00000500000000000000" charset="0"/>
            </a:endParaRPr>
          </a:p>
          <a:p>
            <a:pPr algn="l"/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0" y="8573770"/>
            <a:ext cx="6652895" cy="181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vi-VN" altLang="en-US" sz="2800">
                <a:latin typeface="Times New Roman" panose="02020603050405020304" charset="0"/>
                <a:cs typeface="Times New Roman" panose="02020603050405020304" charset="0"/>
              </a:rPr>
              <a:t>GVHD: Nguyễn Duy Nhật Viễn </a:t>
            </a:r>
            <a:endParaRPr lang="vi-V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800">
                <a:latin typeface="Times New Roman" panose="02020603050405020304" charset="0"/>
                <a:cs typeface="Times New Roman" panose="02020603050405020304" charset="0"/>
              </a:rPr>
              <a:t>SVTH :   </a:t>
            </a:r>
            <a:endParaRPr lang="vi-V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800">
                <a:latin typeface="Times New Roman" panose="02020603050405020304" charset="0"/>
                <a:cs typeface="Times New Roman" panose="02020603050405020304" charset="0"/>
              </a:rPr>
              <a:t>  - Trần Anh Toàn   -  Lớp: 22KTMT</a:t>
            </a:r>
            <a:r>
              <a:rPr lang="vi-VN" altLang="en-US" sz="2800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vi-V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vi-VN" altLang="en-US" sz="2800">
                <a:latin typeface="Times New Roman" panose="02020603050405020304" charset="0"/>
                <a:cs typeface="Times New Roman" panose="02020603050405020304" charset="0"/>
              </a:rPr>
              <a:t>  - Lê Thị Hải Yến  -  Lớp: 22KTMT</a:t>
            </a:r>
            <a:r>
              <a:rPr lang="vi-VN" altLang="en-US" sz="2800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vi-V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505" y="131445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3310" y="118110"/>
            <a:ext cx="685800" cy="685800"/>
          </a:xfrm>
          <a:prstGeom prst="rect">
            <a:avLst/>
          </a:prstGeom>
        </p:spPr>
      </p:pic>
      <p:sp>
        <p:nvSpPr>
          <p:cNvPr id="7" name="Text 2"/>
          <p:cNvSpPr txBox="1"/>
          <p:nvPr/>
        </p:nvSpPr>
        <p:spPr>
          <a:xfrm>
            <a:off x="6558915" y="2869565"/>
            <a:ext cx="3997960" cy="212280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6600" b="1">
                <a:effectLst/>
                <a:latin typeface="Christmas" panose="00000500000000000000" charset="0"/>
                <a:cs typeface="Christmas" panose="00000500000000000000" charset="0"/>
              </a:rPr>
              <a:t>GIỚI THIỆU</a:t>
            </a:r>
            <a:endParaRPr lang="vi-VN" altLang="en-US" sz="6600" b="1">
              <a:effectLst/>
              <a:latin typeface="Christmas" panose="00000500000000000000" charset="0"/>
              <a:cs typeface="Christmas" panose="00000500000000000000" charset="0"/>
            </a:endParaRPr>
          </a:p>
          <a:p>
            <a:pPr algn="ctr"/>
            <a:r>
              <a:rPr lang="vi-VN" altLang="en-US" sz="6600" b="1">
                <a:effectLst/>
                <a:latin typeface="Christmas" panose="00000500000000000000" charset="0"/>
                <a:cs typeface="Christmas" panose="00000500000000000000" charset="0"/>
              </a:rPr>
              <a:t>ĐỀ TÀI</a:t>
            </a:r>
            <a:r>
              <a:rPr lang="vi-VN" altLang="en-US" sz="52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</a:rPr>
              <a:t> </a:t>
            </a:r>
            <a:endParaRPr lang="vi-VN" altLang="en-US" sz="52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685" y="-63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730490" y="-635"/>
            <a:ext cx="386143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23989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KẾT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QUẢ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92710"/>
            <a:ext cx="24199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3" name="Text 2"/>
          <p:cNvSpPr txBox="1"/>
          <p:nvPr/>
        </p:nvSpPr>
        <p:spPr>
          <a:xfrm>
            <a:off x="7730490" y="2291715"/>
            <a:ext cx="3862070" cy="332295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2800">
                <a:solidFill>
                  <a:schemeClr val="tx1"/>
                </a:solidFill>
                <a:effectLst/>
                <a:cs typeface="+mn-lt"/>
                <a:sym typeface="+mn-ea"/>
              </a:rPr>
              <a:t>Sau khi nhập xong thì sẽ hiện ra đã </a:t>
            </a:r>
            <a:r>
              <a:rPr lang="vi-VN" altLang="en-US" sz="2800">
                <a:solidFill>
                  <a:schemeClr val="tx1"/>
                </a:solidFill>
                <a:effectLst/>
                <a:cs typeface="+mn-lt"/>
                <a:sym typeface="+mn-ea"/>
              </a:rPr>
              <a:t>thêm món ăn và hỏi bạn có muốn thêm nữa không</a:t>
            </a:r>
            <a:endParaRPr lang="vi-VN" altLang="en-US" sz="28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endParaRPr lang="vi-VN" altLang="en-US" sz="28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779264295" name="Picture 1" descr="A screenshot of a computer&#10;&#10;Description automatically generated with medium confidence"/>
          <p:cNvPicPr/>
          <p:nvPr/>
        </p:nvPicPr>
        <p:blipFill>
          <a:blip r:embed="rId3"/>
          <a:srcRect t="2279" r="70128" b="79772"/>
          <a:stretch>
            <a:fillRect/>
          </a:stretch>
        </p:blipFill>
        <p:spPr>
          <a:xfrm>
            <a:off x="524510" y="7233285"/>
            <a:ext cx="6388735" cy="3554730"/>
          </a:xfrm>
          <a:prstGeom prst="rect">
            <a:avLst/>
          </a:prstGeom>
        </p:spPr>
      </p:pic>
      <p:pic>
        <p:nvPicPr>
          <p:cNvPr id="697579145" name="Picture 1" descr="A screenshot of a computer&#10;&#10;Description automatically generated with medium confidence"/>
          <p:cNvPicPr/>
          <p:nvPr/>
        </p:nvPicPr>
        <p:blipFill>
          <a:blip r:embed="rId4"/>
          <a:srcRect t="3191" r="71923" b="73162"/>
          <a:stretch>
            <a:fillRect/>
          </a:stretch>
        </p:blipFill>
        <p:spPr>
          <a:xfrm>
            <a:off x="697230" y="2283460"/>
            <a:ext cx="6042660" cy="3422650"/>
          </a:xfrm>
          <a:prstGeom prst="rect">
            <a:avLst/>
          </a:prstGeom>
        </p:spPr>
      </p:pic>
      <p:pic>
        <p:nvPicPr>
          <p:cNvPr id="948389479" name="Picture 1" descr="A screenshot of a computer&#10;&#10;Description automatically generated"/>
          <p:cNvPicPr/>
          <p:nvPr/>
        </p:nvPicPr>
        <p:blipFill>
          <a:blip r:embed="rId5"/>
          <a:srcRect t="2393" r="65321" b="25850"/>
          <a:stretch>
            <a:fillRect/>
          </a:stretch>
        </p:blipFill>
        <p:spPr>
          <a:xfrm>
            <a:off x="-6570980" y="1271270"/>
            <a:ext cx="5572125" cy="5581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685" y="-63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730490" y="-635"/>
            <a:ext cx="386143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23989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KẾT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QUẢ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92710"/>
            <a:ext cx="24199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3" name="Text 2"/>
          <p:cNvSpPr txBox="1"/>
          <p:nvPr/>
        </p:nvSpPr>
        <p:spPr>
          <a:xfrm>
            <a:off x="7730490" y="2291715"/>
            <a:ext cx="3862070" cy="267652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2800">
                <a:solidFill>
                  <a:schemeClr val="tx1"/>
                </a:solidFill>
                <a:effectLst/>
                <a:cs typeface="+mn-lt"/>
                <a:sym typeface="+mn-ea"/>
              </a:rPr>
              <a:t>Chương trình sẽ xuất ra dữ liệu bán hàng khi chọn “</a:t>
            </a:r>
            <a:r>
              <a:rPr lang="vi-VN" altLang="en-US" sz="2800">
                <a:solidFill>
                  <a:schemeClr val="tx1"/>
                </a:solidFill>
                <a:effectLst/>
                <a:cs typeface="+mn-lt"/>
                <a:sym typeface="+mn-ea"/>
              </a:rPr>
              <a:t>Truy xuất dữ liệu bán hàng”</a:t>
            </a:r>
            <a:endParaRPr lang="vi-VN" altLang="en-US" sz="28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697579145" name="Picture 1" descr="A screenshot of a computer&#10;&#10;Description automatically generated with medium confidence"/>
          <p:cNvPicPr/>
          <p:nvPr/>
        </p:nvPicPr>
        <p:blipFill>
          <a:blip r:embed="rId3"/>
          <a:srcRect t="3191" r="71923" b="73162"/>
          <a:stretch>
            <a:fillRect/>
          </a:stretch>
        </p:blipFill>
        <p:spPr>
          <a:xfrm>
            <a:off x="748030" y="7131050"/>
            <a:ext cx="6042660" cy="3422650"/>
          </a:xfrm>
          <a:prstGeom prst="rect">
            <a:avLst/>
          </a:prstGeom>
        </p:spPr>
      </p:pic>
      <p:pic>
        <p:nvPicPr>
          <p:cNvPr id="948389479" name="Picture 1" descr="A screenshot of a computer&#10;&#10;Description automatically generated"/>
          <p:cNvPicPr/>
          <p:nvPr/>
        </p:nvPicPr>
        <p:blipFill>
          <a:blip r:embed="rId4"/>
          <a:srcRect t="2393" r="65321" b="25850"/>
          <a:stretch>
            <a:fillRect/>
          </a:stretch>
        </p:blipFill>
        <p:spPr>
          <a:xfrm>
            <a:off x="1102995" y="1014730"/>
            <a:ext cx="5572125" cy="5581015"/>
          </a:xfrm>
          <a:prstGeom prst="rect">
            <a:avLst/>
          </a:prstGeom>
        </p:spPr>
      </p:pic>
      <p:pic>
        <p:nvPicPr>
          <p:cNvPr id="4" name="Picture 3" descr="pexels-markus-spiske-4317513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-7004685" y="2291715"/>
            <a:ext cx="5544185" cy="36957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-19685" y="-635"/>
            <a:ext cx="12211685" cy="68529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730490" y="-635"/>
            <a:ext cx="3861435" cy="6858635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23989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KẾT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QUẢ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19910" y="92710"/>
            <a:ext cx="24199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sp>
        <p:nvSpPr>
          <p:cNvPr id="3" name="Text 2"/>
          <p:cNvSpPr txBox="1"/>
          <p:nvPr/>
        </p:nvSpPr>
        <p:spPr>
          <a:xfrm>
            <a:off x="7730490" y="2275840"/>
            <a:ext cx="3862070" cy="267652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2800">
                <a:solidFill>
                  <a:schemeClr val="tx1"/>
                </a:solidFill>
                <a:effectLst/>
                <a:cs typeface="+mn-lt"/>
                <a:sym typeface="+mn-ea"/>
              </a:rPr>
              <a:t>Nếu chọn “</a:t>
            </a:r>
            <a:r>
              <a:rPr lang="vi-VN" altLang="en-US" sz="2800">
                <a:solidFill>
                  <a:schemeClr val="tx1"/>
                </a:solidFill>
                <a:effectLst/>
                <a:cs typeface="+mn-lt"/>
                <a:sym typeface="+mn-ea"/>
              </a:rPr>
              <a:t>Kết thúc” ở bất kỳ lúc nào thì chương trình sẽ ngừng</a:t>
            </a:r>
            <a:endParaRPr lang="vi-VN" altLang="en-US" sz="28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endParaRPr lang="vi-VN" altLang="en-US" sz="28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pic>
        <p:nvPicPr>
          <p:cNvPr id="948389479" name="Picture 1" descr="A screenshot of a computer&#10;&#10;Description automatically generated"/>
          <p:cNvPicPr/>
          <p:nvPr/>
        </p:nvPicPr>
        <p:blipFill>
          <a:blip r:embed="rId3"/>
          <a:srcRect t="2393" r="65321" b="25850"/>
          <a:stretch>
            <a:fillRect/>
          </a:stretch>
        </p:blipFill>
        <p:spPr>
          <a:xfrm>
            <a:off x="1176655" y="7637780"/>
            <a:ext cx="5572125" cy="5581015"/>
          </a:xfrm>
          <a:prstGeom prst="rect">
            <a:avLst/>
          </a:prstGeom>
        </p:spPr>
      </p:pic>
      <p:pic>
        <p:nvPicPr>
          <p:cNvPr id="4" name="Picture 3" descr="pexels-markus-spiske-4317513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941070" y="1781810"/>
            <a:ext cx="5544185" cy="36957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s 5"/>
          <p:cNvSpPr/>
          <p:nvPr/>
        </p:nvSpPr>
        <p:spPr>
          <a:xfrm>
            <a:off x="0" y="0"/>
            <a:ext cx="12192000" cy="6857365"/>
          </a:xfrm>
          <a:prstGeom prst="rect">
            <a:avLst/>
          </a:prstGeom>
          <a:solidFill>
            <a:srgbClr val="AFABAB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6794500" y="2949575"/>
            <a:ext cx="4748530" cy="119888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72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 KẾT </a:t>
            </a:r>
            <a:r>
              <a:rPr lang="vi-VN" altLang="en-US" sz="72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LUẬN</a:t>
            </a:r>
            <a:endParaRPr lang="vi-VN" altLang="en-US" sz="7200" b="1">
              <a:effectLst/>
              <a:latin typeface="Christmas" panose="00000500000000000000" charset="0"/>
              <a:cs typeface="Christmas" panose="00000500000000000000" charset="0"/>
              <a:sym typeface="+mn-ea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405" y="144145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210" y="130810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999163" y="1588770"/>
            <a:ext cx="24599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solidFill>
                  <a:schemeClr val="tx1"/>
                </a:solidFill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solidFill>
                  <a:schemeClr val="tx1"/>
                </a:solidFill>
                <a:latin typeface="Christmas" panose="00000500000000000000" charset="0"/>
                <a:cs typeface="Christmas" panose="00000500000000000000" charset="0"/>
                <a:sym typeface="+mn-ea"/>
              </a:rPr>
              <a:t>ẦN I</a:t>
            </a:r>
            <a:r>
              <a:rPr lang="vi-VN" altLang="en-US" sz="4800" u="sng">
                <a:solidFill>
                  <a:schemeClr val="tx1"/>
                </a:solidFill>
                <a:latin typeface="Christmas" panose="00000500000000000000" charset="0"/>
                <a:cs typeface="Christmas" panose="00000500000000000000" charset="0"/>
                <a:sym typeface="+mn-ea"/>
              </a:rPr>
              <a:t>V: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  <a:sym typeface="+mn-ea"/>
            </a:endParaRPr>
          </a:p>
        </p:txBody>
      </p:sp>
      <p:sp>
        <p:nvSpPr>
          <p:cNvPr id="6" name="Rectangles 14"/>
          <p:cNvSpPr/>
          <p:nvPr/>
        </p:nvSpPr>
        <p:spPr>
          <a:xfrm>
            <a:off x="13469620" y="968375"/>
            <a:ext cx="908685" cy="477647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 useBgFill="1">
        <p:nvSpPr>
          <p:cNvPr id="3" name="Rectangles 2"/>
          <p:cNvSpPr/>
          <p:nvPr/>
        </p:nvSpPr>
        <p:spPr>
          <a:xfrm>
            <a:off x="620395" y="816610"/>
            <a:ext cx="762000" cy="4927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 useBgFill="1">
        <p:nvSpPr>
          <p:cNvPr id="5" name="Rectangles 4"/>
          <p:cNvSpPr/>
          <p:nvPr/>
        </p:nvSpPr>
        <p:spPr>
          <a:xfrm>
            <a:off x="2384425" y="816610"/>
            <a:ext cx="762000" cy="4928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 useBgFill="1">
        <p:nvSpPr>
          <p:cNvPr id="8" name="Rectangles 7"/>
          <p:cNvSpPr/>
          <p:nvPr/>
        </p:nvSpPr>
        <p:spPr>
          <a:xfrm>
            <a:off x="4148455" y="803910"/>
            <a:ext cx="762000" cy="4928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 useBgFill="1">
        <p:nvSpPr>
          <p:cNvPr id="10" name="Rectangles 9"/>
          <p:cNvSpPr/>
          <p:nvPr/>
        </p:nvSpPr>
        <p:spPr>
          <a:xfrm>
            <a:off x="1502410" y="1588770"/>
            <a:ext cx="762000" cy="4928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 useBgFill="1">
        <p:nvSpPr>
          <p:cNvPr id="19" name="Rectangles 18"/>
          <p:cNvSpPr/>
          <p:nvPr/>
        </p:nvSpPr>
        <p:spPr>
          <a:xfrm>
            <a:off x="3266440" y="1588770"/>
            <a:ext cx="762000" cy="4928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 useBgFill="1">
        <p:nvSpPr>
          <p:cNvPr id="20" name="Rectangles 19"/>
          <p:cNvSpPr/>
          <p:nvPr/>
        </p:nvSpPr>
        <p:spPr>
          <a:xfrm>
            <a:off x="5030470" y="1588770"/>
            <a:ext cx="762000" cy="4928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7083 0.358426 L -0.00265625 0.00296296 " pathEditMode="relative" rAng="0" ptsTypes="">
                                      <p:cBhvr>
                                        <p:cTn id="6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5417 -0.360833 L 0.00078125 -0.00638889 " pathEditMode="relative" rAng="0" ptsTypes="">
                                      <p:cBhvr>
                                        <p:cTn id="8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29008 0.356667 L -0.000729008 0.00212963 " pathEditMode="relative" rAng="0" ptsTypes="">
                                      <p:cBhvr>
                                        <p:cTn id="10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3765 -0.358242 L -0.00166667 0.00101852 " pathEditMode="relative" rAng="0" ptsTypes="">
                                      <p:cBhvr>
                                        <p:cTn id="12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18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1337 0.360556 L 0.000156334 0.00509259 " pathEditMode="relative" rAng="0" ptsTypes="">
                                      <p:cBhvr>
                                        <p:cTn id="14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50051 -0.356389 L -0.00067751 0.0037037 " pathEditMode="relative" rAng="0" ptsTypes="">
                                      <p:cBhvr>
                                        <p:cTn id="16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1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0" grpId="0" animBg="1"/>
      <p:bldP spid="5" grpId="0" animBg="1"/>
      <p:bldP spid="19" grpId="0" animBg="1"/>
      <p:bldP spid="8" grpId="0" bldLvl="0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s 5"/>
          <p:cNvSpPr/>
          <p:nvPr/>
        </p:nvSpPr>
        <p:spPr>
          <a:xfrm>
            <a:off x="-1270" y="0"/>
            <a:ext cx="12192000" cy="6857365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671695" y="18542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 KẾT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LUẬN</a:t>
            </a:r>
            <a:endParaRPr lang="vi-VN" altLang="en-US" sz="6000" b="1">
              <a:effectLst/>
              <a:latin typeface="Christmas" panose="00000500000000000000" charset="0"/>
              <a:cs typeface="Christmas" panose="00000500000000000000" charset="0"/>
              <a:sym typeface="+mn-ea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405" y="144145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210" y="130810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926908" y="277495"/>
            <a:ext cx="24599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solidFill>
                  <a:schemeClr val="tx1"/>
                </a:solidFill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solidFill>
                  <a:schemeClr val="tx1"/>
                </a:solidFill>
                <a:latin typeface="Christmas" panose="00000500000000000000" charset="0"/>
                <a:cs typeface="Christmas" panose="00000500000000000000" charset="0"/>
                <a:sym typeface="+mn-ea"/>
              </a:rPr>
              <a:t>ẦN I</a:t>
            </a:r>
            <a:r>
              <a:rPr lang="vi-VN" altLang="en-US" sz="4800" u="sng">
                <a:solidFill>
                  <a:schemeClr val="tx1"/>
                </a:solidFill>
                <a:latin typeface="Christmas" panose="00000500000000000000" charset="0"/>
                <a:cs typeface="Christmas" panose="00000500000000000000" charset="0"/>
                <a:sym typeface="+mn-ea"/>
              </a:rPr>
              <a:t>V: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  <a:sym typeface="+mn-ea"/>
            </a:endParaRPr>
          </a:p>
        </p:txBody>
      </p:sp>
      <p:sp>
        <p:nvSpPr>
          <p:cNvPr id="6" name="Rectangles 14"/>
          <p:cNvSpPr/>
          <p:nvPr/>
        </p:nvSpPr>
        <p:spPr>
          <a:xfrm flipH="1">
            <a:off x="2901315" y="1588770"/>
            <a:ext cx="8910320" cy="4614545"/>
          </a:xfrm>
          <a:custGeom>
            <a:avLst/>
            <a:gdLst>
              <a:gd name="connsiteX0" fmla="*/ 0 w 14032"/>
              <a:gd name="connsiteY0" fmla="*/ 1088 h 7267"/>
              <a:gd name="connsiteX1" fmla="*/ 1088 w 14032"/>
              <a:gd name="connsiteY1" fmla="*/ 0 h 7267"/>
              <a:gd name="connsiteX2" fmla="*/ 2339 w 14032"/>
              <a:gd name="connsiteY2" fmla="*/ 0 h 7267"/>
              <a:gd name="connsiteX3" fmla="*/ 2339 w 14032"/>
              <a:gd name="connsiteY3" fmla="*/ 0 h 7267"/>
              <a:gd name="connsiteX4" fmla="*/ 5847 w 14032"/>
              <a:gd name="connsiteY4" fmla="*/ 0 h 7267"/>
              <a:gd name="connsiteX5" fmla="*/ 12944 w 14032"/>
              <a:gd name="connsiteY5" fmla="*/ 0 h 7267"/>
              <a:gd name="connsiteX6" fmla="*/ 14032 w 14032"/>
              <a:gd name="connsiteY6" fmla="*/ 1088 h 7267"/>
              <a:gd name="connsiteX7" fmla="*/ 14032 w 14032"/>
              <a:gd name="connsiteY7" fmla="*/ 3807 h 7267"/>
              <a:gd name="connsiteX8" fmla="*/ 14032 w 14032"/>
              <a:gd name="connsiteY8" fmla="*/ 3807 h 7267"/>
              <a:gd name="connsiteX9" fmla="*/ 14032 w 14032"/>
              <a:gd name="connsiteY9" fmla="*/ 5438 h 7267"/>
              <a:gd name="connsiteX10" fmla="*/ 14032 w 14032"/>
              <a:gd name="connsiteY10" fmla="*/ 5438 h 7267"/>
              <a:gd name="connsiteX11" fmla="*/ 12944 w 14032"/>
              <a:gd name="connsiteY11" fmla="*/ 6526 h 7267"/>
              <a:gd name="connsiteX12" fmla="*/ 4015 w 14032"/>
              <a:gd name="connsiteY12" fmla="*/ 6598 h 7267"/>
              <a:gd name="connsiteX13" fmla="*/ 3406 w 14032"/>
              <a:gd name="connsiteY13" fmla="*/ 7267 h 7267"/>
              <a:gd name="connsiteX14" fmla="*/ 3265 w 14032"/>
              <a:gd name="connsiteY14" fmla="*/ 6598 h 7267"/>
              <a:gd name="connsiteX15" fmla="*/ 1088 w 14032"/>
              <a:gd name="connsiteY15" fmla="*/ 6526 h 7267"/>
              <a:gd name="connsiteX16" fmla="*/ 0 w 14032"/>
              <a:gd name="connsiteY16" fmla="*/ 5438 h 7267"/>
              <a:gd name="connsiteX17" fmla="*/ 0 w 14032"/>
              <a:gd name="connsiteY17" fmla="*/ 5438 h 7267"/>
              <a:gd name="connsiteX18" fmla="*/ 0 w 14032"/>
              <a:gd name="connsiteY18" fmla="*/ 3807 h 7267"/>
              <a:gd name="connsiteX19" fmla="*/ 0 w 14032"/>
              <a:gd name="connsiteY19" fmla="*/ 3807 h 7267"/>
              <a:gd name="connsiteX20" fmla="*/ 0 w 14032"/>
              <a:gd name="connsiteY20" fmla="*/ 1088 h 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032" h="7267">
                <a:moveTo>
                  <a:pt x="0" y="1088"/>
                </a:moveTo>
                <a:cubicBezTo>
                  <a:pt x="0" y="487"/>
                  <a:pt x="487" y="0"/>
                  <a:pt x="1088" y="0"/>
                </a:cubicBezTo>
                <a:lnTo>
                  <a:pt x="2339" y="0"/>
                </a:lnTo>
                <a:lnTo>
                  <a:pt x="2339" y="0"/>
                </a:lnTo>
                <a:lnTo>
                  <a:pt x="5847" y="0"/>
                </a:lnTo>
                <a:lnTo>
                  <a:pt x="12944" y="0"/>
                </a:lnTo>
                <a:cubicBezTo>
                  <a:pt x="13545" y="0"/>
                  <a:pt x="14032" y="487"/>
                  <a:pt x="14032" y="1088"/>
                </a:cubicBezTo>
                <a:lnTo>
                  <a:pt x="14032" y="3807"/>
                </a:lnTo>
                <a:lnTo>
                  <a:pt x="14032" y="3807"/>
                </a:lnTo>
                <a:lnTo>
                  <a:pt x="14032" y="5438"/>
                </a:lnTo>
                <a:lnTo>
                  <a:pt x="14032" y="5438"/>
                </a:lnTo>
                <a:cubicBezTo>
                  <a:pt x="14032" y="6039"/>
                  <a:pt x="13545" y="6526"/>
                  <a:pt x="12944" y="6526"/>
                </a:cubicBezTo>
                <a:lnTo>
                  <a:pt x="4015" y="6598"/>
                </a:lnTo>
                <a:lnTo>
                  <a:pt x="3406" y="7267"/>
                </a:lnTo>
                <a:lnTo>
                  <a:pt x="3265" y="6598"/>
                </a:lnTo>
                <a:lnTo>
                  <a:pt x="1088" y="6526"/>
                </a:lnTo>
                <a:cubicBezTo>
                  <a:pt x="487" y="6526"/>
                  <a:pt x="0" y="6039"/>
                  <a:pt x="0" y="5438"/>
                </a:cubicBezTo>
                <a:lnTo>
                  <a:pt x="0" y="5438"/>
                </a:lnTo>
                <a:lnTo>
                  <a:pt x="0" y="3807"/>
                </a:lnTo>
                <a:lnTo>
                  <a:pt x="0" y="3807"/>
                </a:lnTo>
                <a:lnTo>
                  <a:pt x="0" y="1088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65000"/>
                  <a:lumOff val="35000"/>
                  <a:alpha val="34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2"/>
          <p:cNvSpPr txBox="1"/>
          <p:nvPr/>
        </p:nvSpPr>
        <p:spPr>
          <a:xfrm>
            <a:off x="3143885" y="1851025"/>
            <a:ext cx="8425180" cy="378460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Ưu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điểm: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- Thuận lợi trong việc quản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lí 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- Hạn chế những sai sót không đáng có trong quá trình quản lí thủ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công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</a:t>
            </a:r>
            <a:endParaRPr lang="vi-VN" altLang="en-US" sz="6000" b="1">
              <a:solidFill>
                <a:schemeClr val="tx1"/>
              </a:solidFill>
              <a:effectLst/>
              <a:latin typeface="iCiel Cadena" panose="02000503000000020004" charset="0"/>
              <a:cs typeface="iCiel Cadena" panose="0200050300000002000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2647315" y="803910"/>
            <a:ext cx="5172075" cy="5712460"/>
            <a:chOff x="977" y="1266"/>
            <a:chExt cx="8145" cy="8996"/>
          </a:xfrm>
        </p:grpSpPr>
        <p:sp useBgFill="1">
          <p:nvSpPr>
            <p:cNvPr id="3" name="Rectangles 2"/>
            <p:cNvSpPr/>
            <p:nvPr/>
          </p:nvSpPr>
          <p:spPr>
            <a:xfrm>
              <a:off x="977" y="1286"/>
              <a:ext cx="1200" cy="7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 useBgFill="1">
          <p:nvSpPr>
            <p:cNvPr id="5" name="Rectangles 4"/>
            <p:cNvSpPr/>
            <p:nvPr/>
          </p:nvSpPr>
          <p:spPr>
            <a:xfrm>
              <a:off x="3755" y="1286"/>
              <a:ext cx="1200" cy="77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 useBgFill="1">
          <p:nvSpPr>
            <p:cNvPr id="8" name="Rectangles 7"/>
            <p:cNvSpPr/>
            <p:nvPr/>
          </p:nvSpPr>
          <p:spPr>
            <a:xfrm>
              <a:off x="6533" y="1266"/>
              <a:ext cx="1200" cy="77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 useBgFill="1">
          <p:nvSpPr>
            <p:cNvPr id="10" name="Rectangles 9"/>
            <p:cNvSpPr/>
            <p:nvPr/>
          </p:nvSpPr>
          <p:spPr>
            <a:xfrm>
              <a:off x="2366" y="2502"/>
              <a:ext cx="1200" cy="77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 useBgFill="1">
          <p:nvSpPr>
            <p:cNvPr id="19" name="Rectangles 18"/>
            <p:cNvSpPr/>
            <p:nvPr/>
          </p:nvSpPr>
          <p:spPr>
            <a:xfrm>
              <a:off x="5144" y="2502"/>
              <a:ext cx="1200" cy="77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 useBgFill="1">
          <p:nvSpPr>
            <p:cNvPr id="20" name="Rectangles 19"/>
            <p:cNvSpPr/>
            <p:nvPr/>
          </p:nvSpPr>
          <p:spPr>
            <a:xfrm>
              <a:off x="7922" y="2502"/>
              <a:ext cx="1200" cy="77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s 5"/>
          <p:cNvSpPr/>
          <p:nvPr/>
        </p:nvSpPr>
        <p:spPr>
          <a:xfrm>
            <a:off x="-1270" y="0"/>
            <a:ext cx="12192000" cy="6857365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671695" y="18542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 KẾT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LUẬN</a:t>
            </a:r>
            <a:endParaRPr lang="vi-VN" altLang="en-US" sz="6000" b="1">
              <a:effectLst/>
              <a:latin typeface="Christmas" panose="00000500000000000000" charset="0"/>
              <a:cs typeface="Christmas" panose="00000500000000000000" charset="0"/>
              <a:sym typeface="+mn-ea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405" y="144145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210" y="130810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926908" y="277495"/>
            <a:ext cx="24599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solidFill>
                  <a:schemeClr val="tx1"/>
                </a:solidFill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solidFill>
                  <a:schemeClr val="tx1"/>
                </a:solidFill>
                <a:latin typeface="Christmas" panose="00000500000000000000" charset="0"/>
                <a:cs typeface="Christmas" panose="00000500000000000000" charset="0"/>
                <a:sym typeface="+mn-ea"/>
              </a:rPr>
              <a:t>ẦN I</a:t>
            </a:r>
            <a:r>
              <a:rPr lang="vi-VN" altLang="en-US" sz="4800" u="sng">
                <a:solidFill>
                  <a:schemeClr val="tx1"/>
                </a:solidFill>
                <a:latin typeface="Christmas" panose="00000500000000000000" charset="0"/>
                <a:cs typeface="Christmas" panose="00000500000000000000" charset="0"/>
                <a:sym typeface="+mn-ea"/>
              </a:rPr>
              <a:t>V: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  <a:sym typeface="+mn-ea"/>
            </a:endParaRPr>
          </a:p>
        </p:txBody>
      </p:sp>
      <p:sp>
        <p:nvSpPr>
          <p:cNvPr id="6" name="Rectangles 14"/>
          <p:cNvSpPr/>
          <p:nvPr/>
        </p:nvSpPr>
        <p:spPr>
          <a:xfrm>
            <a:off x="2901315" y="1588770"/>
            <a:ext cx="8910320" cy="4614545"/>
          </a:xfrm>
          <a:custGeom>
            <a:avLst/>
            <a:gdLst>
              <a:gd name="connsiteX0" fmla="*/ 0 w 14032"/>
              <a:gd name="connsiteY0" fmla="*/ 1088 h 7267"/>
              <a:gd name="connsiteX1" fmla="*/ 1088 w 14032"/>
              <a:gd name="connsiteY1" fmla="*/ 0 h 7267"/>
              <a:gd name="connsiteX2" fmla="*/ 2339 w 14032"/>
              <a:gd name="connsiteY2" fmla="*/ 0 h 7267"/>
              <a:gd name="connsiteX3" fmla="*/ 2339 w 14032"/>
              <a:gd name="connsiteY3" fmla="*/ 0 h 7267"/>
              <a:gd name="connsiteX4" fmla="*/ 5847 w 14032"/>
              <a:gd name="connsiteY4" fmla="*/ 0 h 7267"/>
              <a:gd name="connsiteX5" fmla="*/ 12944 w 14032"/>
              <a:gd name="connsiteY5" fmla="*/ 0 h 7267"/>
              <a:gd name="connsiteX6" fmla="*/ 14032 w 14032"/>
              <a:gd name="connsiteY6" fmla="*/ 1088 h 7267"/>
              <a:gd name="connsiteX7" fmla="*/ 14032 w 14032"/>
              <a:gd name="connsiteY7" fmla="*/ 3807 h 7267"/>
              <a:gd name="connsiteX8" fmla="*/ 14032 w 14032"/>
              <a:gd name="connsiteY8" fmla="*/ 3807 h 7267"/>
              <a:gd name="connsiteX9" fmla="*/ 14032 w 14032"/>
              <a:gd name="connsiteY9" fmla="*/ 5438 h 7267"/>
              <a:gd name="connsiteX10" fmla="*/ 14032 w 14032"/>
              <a:gd name="connsiteY10" fmla="*/ 5438 h 7267"/>
              <a:gd name="connsiteX11" fmla="*/ 12944 w 14032"/>
              <a:gd name="connsiteY11" fmla="*/ 6526 h 7267"/>
              <a:gd name="connsiteX12" fmla="*/ 4015 w 14032"/>
              <a:gd name="connsiteY12" fmla="*/ 6598 h 7267"/>
              <a:gd name="connsiteX13" fmla="*/ 3406 w 14032"/>
              <a:gd name="connsiteY13" fmla="*/ 7267 h 7267"/>
              <a:gd name="connsiteX14" fmla="*/ 3265 w 14032"/>
              <a:gd name="connsiteY14" fmla="*/ 6598 h 7267"/>
              <a:gd name="connsiteX15" fmla="*/ 1088 w 14032"/>
              <a:gd name="connsiteY15" fmla="*/ 6526 h 7267"/>
              <a:gd name="connsiteX16" fmla="*/ 0 w 14032"/>
              <a:gd name="connsiteY16" fmla="*/ 5438 h 7267"/>
              <a:gd name="connsiteX17" fmla="*/ 0 w 14032"/>
              <a:gd name="connsiteY17" fmla="*/ 5438 h 7267"/>
              <a:gd name="connsiteX18" fmla="*/ 0 w 14032"/>
              <a:gd name="connsiteY18" fmla="*/ 3807 h 7267"/>
              <a:gd name="connsiteX19" fmla="*/ 0 w 14032"/>
              <a:gd name="connsiteY19" fmla="*/ 3807 h 7267"/>
              <a:gd name="connsiteX20" fmla="*/ 0 w 14032"/>
              <a:gd name="connsiteY20" fmla="*/ 1088 h 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032" h="7267">
                <a:moveTo>
                  <a:pt x="0" y="1088"/>
                </a:moveTo>
                <a:cubicBezTo>
                  <a:pt x="0" y="487"/>
                  <a:pt x="487" y="0"/>
                  <a:pt x="1088" y="0"/>
                </a:cubicBezTo>
                <a:lnTo>
                  <a:pt x="2339" y="0"/>
                </a:lnTo>
                <a:lnTo>
                  <a:pt x="2339" y="0"/>
                </a:lnTo>
                <a:lnTo>
                  <a:pt x="5847" y="0"/>
                </a:lnTo>
                <a:lnTo>
                  <a:pt x="12944" y="0"/>
                </a:lnTo>
                <a:cubicBezTo>
                  <a:pt x="13545" y="0"/>
                  <a:pt x="14032" y="487"/>
                  <a:pt x="14032" y="1088"/>
                </a:cubicBezTo>
                <a:lnTo>
                  <a:pt x="14032" y="3807"/>
                </a:lnTo>
                <a:lnTo>
                  <a:pt x="14032" y="3807"/>
                </a:lnTo>
                <a:lnTo>
                  <a:pt x="14032" y="5438"/>
                </a:lnTo>
                <a:lnTo>
                  <a:pt x="14032" y="5438"/>
                </a:lnTo>
                <a:cubicBezTo>
                  <a:pt x="14032" y="6039"/>
                  <a:pt x="13545" y="6526"/>
                  <a:pt x="12944" y="6526"/>
                </a:cubicBezTo>
                <a:lnTo>
                  <a:pt x="4015" y="6598"/>
                </a:lnTo>
                <a:lnTo>
                  <a:pt x="3406" y="7267"/>
                </a:lnTo>
                <a:lnTo>
                  <a:pt x="3265" y="6598"/>
                </a:lnTo>
                <a:lnTo>
                  <a:pt x="1088" y="6526"/>
                </a:lnTo>
                <a:cubicBezTo>
                  <a:pt x="487" y="6526"/>
                  <a:pt x="0" y="6039"/>
                  <a:pt x="0" y="5438"/>
                </a:cubicBezTo>
                <a:lnTo>
                  <a:pt x="0" y="5438"/>
                </a:lnTo>
                <a:lnTo>
                  <a:pt x="0" y="3807"/>
                </a:lnTo>
                <a:lnTo>
                  <a:pt x="0" y="3807"/>
                </a:lnTo>
                <a:lnTo>
                  <a:pt x="0" y="1088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65000"/>
                  <a:lumOff val="35000"/>
                  <a:alpha val="34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-2647315" y="803910"/>
            <a:ext cx="5172075" cy="5712460"/>
            <a:chOff x="977" y="1266"/>
            <a:chExt cx="8145" cy="8996"/>
          </a:xfrm>
        </p:grpSpPr>
        <p:sp useBgFill="1">
          <p:nvSpPr>
            <p:cNvPr id="3" name="Rectangles 2"/>
            <p:cNvSpPr/>
            <p:nvPr/>
          </p:nvSpPr>
          <p:spPr>
            <a:xfrm>
              <a:off x="977" y="1286"/>
              <a:ext cx="1200" cy="7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 useBgFill="1">
          <p:nvSpPr>
            <p:cNvPr id="5" name="Rectangles 4"/>
            <p:cNvSpPr/>
            <p:nvPr/>
          </p:nvSpPr>
          <p:spPr>
            <a:xfrm>
              <a:off x="3755" y="1286"/>
              <a:ext cx="1200" cy="77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 useBgFill="1">
          <p:nvSpPr>
            <p:cNvPr id="8" name="Rectangles 7"/>
            <p:cNvSpPr/>
            <p:nvPr/>
          </p:nvSpPr>
          <p:spPr>
            <a:xfrm>
              <a:off x="6533" y="1266"/>
              <a:ext cx="1200" cy="77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 useBgFill="1">
          <p:nvSpPr>
            <p:cNvPr id="10" name="Rectangles 9"/>
            <p:cNvSpPr/>
            <p:nvPr/>
          </p:nvSpPr>
          <p:spPr>
            <a:xfrm>
              <a:off x="2366" y="2502"/>
              <a:ext cx="1200" cy="77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 useBgFill="1">
          <p:nvSpPr>
            <p:cNvPr id="19" name="Rectangles 18"/>
            <p:cNvSpPr/>
            <p:nvPr/>
          </p:nvSpPr>
          <p:spPr>
            <a:xfrm>
              <a:off x="5144" y="2502"/>
              <a:ext cx="1200" cy="77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 useBgFill="1">
          <p:nvSpPr>
            <p:cNvPr id="20" name="Rectangles 19"/>
            <p:cNvSpPr/>
            <p:nvPr/>
          </p:nvSpPr>
          <p:spPr>
            <a:xfrm>
              <a:off x="7922" y="2502"/>
              <a:ext cx="1200" cy="77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9" name="Text 2"/>
          <p:cNvSpPr txBox="1"/>
          <p:nvPr/>
        </p:nvSpPr>
        <p:spPr>
          <a:xfrm>
            <a:off x="3143885" y="1851025"/>
            <a:ext cx="8667115" cy="452310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Nhược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điểm: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- Giao diện còn hạn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chế 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- Ít tính năng, còn hơi đơn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giản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- Chưa xây dựng được class Kho như dự tính ban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đầu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</a:t>
            </a:r>
            <a:endParaRPr lang="vi-VN" altLang="en-US" sz="6000" b="1">
              <a:solidFill>
                <a:schemeClr val="tx1"/>
              </a:solidFill>
              <a:effectLst/>
              <a:latin typeface="iCiel Cadena" panose="02000503000000020004" charset="0"/>
              <a:cs typeface="iCiel Cadena" panose="020005030000000200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s 5"/>
          <p:cNvSpPr/>
          <p:nvPr/>
        </p:nvSpPr>
        <p:spPr>
          <a:xfrm>
            <a:off x="-1270" y="0"/>
            <a:ext cx="12192000" cy="6857365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671695" y="18542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 KẾT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LUẬN</a:t>
            </a:r>
            <a:endParaRPr lang="vi-VN" altLang="en-US" sz="6000" b="1">
              <a:effectLst/>
              <a:latin typeface="Christmas" panose="00000500000000000000" charset="0"/>
              <a:cs typeface="Christmas" panose="00000500000000000000" charset="0"/>
              <a:sym typeface="+mn-ea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405" y="144145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210" y="130810"/>
            <a:ext cx="685800" cy="6858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926908" y="277495"/>
            <a:ext cx="24599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solidFill>
                  <a:schemeClr val="tx1"/>
                </a:solidFill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solidFill>
                  <a:schemeClr val="tx1"/>
                </a:solidFill>
                <a:latin typeface="Christmas" panose="00000500000000000000" charset="0"/>
                <a:cs typeface="Christmas" panose="00000500000000000000" charset="0"/>
                <a:sym typeface="+mn-ea"/>
              </a:rPr>
              <a:t>ẦN I</a:t>
            </a:r>
            <a:r>
              <a:rPr lang="vi-VN" altLang="en-US" sz="4800" u="sng">
                <a:solidFill>
                  <a:schemeClr val="tx1"/>
                </a:solidFill>
                <a:latin typeface="Christmas" panose="00000500000000000000" charset="0"/>
                <a:cs typeface="Christmas" panose="00000500000000000000" charset="0"/>
                <a:sym typeface="+mn-ea"/>
              </a:rPr>
              <a:t>V: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  <a:sym typeface="+mn-ea"/>
            </a:endParaRPr>
          </a:p>
        </p:txBody>
      </p:sp>
      <p:sp>
        <p:nvSpPr>
          <p:cNvPr id="6" name="Rectangles 14"/>
          <p:cNvSpPr/>
          <p:nvPr/>
        </p:nvSpPr>
        <p:spPr>
          <a:xfrm flipH="1">
            <a:off x="2901315" y="1588770"/>
            <a:ext cx="8910320" cy="4614545"/>
          </a:xfrm>
          <a:custGeom>
            <a:avLst/>
            <a:gdLst>
              <a:gd name="connsiteX0" fmla="*/ 0 w 14032"/>
              <a:gd name="connsiteY0" fmla="*/ 1088 h 7267"/>
              <a:gd name="connsiteX1" fmla="*/ 1088 w 14032"/>
              <a:gd name="connsiteY1" fmla="*/ 0 h 7267"/>
              <a:gd name="connsiteX2" fmla="*/ 2339 w 14032"/>
              <a:gd name="connsiteY2" fmla="*/ 0 h 7267"/>
              <a:gd name="connsiteX3" fmla="*/ 2339 w 14032"/>
              <a:gd name="connsiteY3" fmla="*/ 0 h 7267"/>
              <a:gd name="connsiteX4" fmla="*/ 5847 w 14032"/>
              <a:gd name="connsiteY4" fmla="*/ 0 h 7267"/>
              <a:gd name="connsiteX5" fmla="*/ 12944 w 14032"/>
              <a:gd name="connsiteY5" fmla="*/ 0 h 7267"/>
              <a:gd name="connsiteX6" fmla="*/ 14032 w 14032"/>
              <a:gd name="connsiteY6" fmla="*/ 1088 h 7267"/>
              <a:gd name="connsiteX7" fmla="*/ 14032 w 14032"/>
              <a:gd name="connsiteY7" fmla="*/ 3807 h 7267"/>
              <a:gd name="connsiteX8" fmla="*/ 14032 w 14032"/>
              <a:gd name="connsiteY8" fmla="*/ 3807 h 7267"/>
              <a:gd name="connsiteX9" fmla="*/ 14032 w 14032"/>
              <a:gd name="connsiteY9" fmla="*/ 5438 h 7267"/>
              <a:gd name="connsiteX10" fmla="*/ 14032 w 14032"/>
              <a:gd name="connsiteY10" fmla="*/ 5438 h 7267"/>
              <a:gd name="connsiteX11" fmla="*/ 12944 w 14032"/>
              <a:gd name="connsiteY11" fmla="*/ 6526 h 7267"/>
              <a:gd name="connsiteX12" fmla="*/ 4015 w 14032"/>
              <a:gd name="connsiteY12" fmla="*/ 6598 h 7267"/>
              <a:gd name="connsiteX13" fmla="*/ 3406 w 14032"/>
              <a:gd name="connsiteY13" fmla="*/ 7267 h 7267"/>
              <a:gd name="connsiteX14" fmla="*/ 3265 w 14032"/>
              <a:gd name="connsiteY14" fmla="*/ 6598 h 7267"/>
              <a:gd name="connsiteX15" fmla="*/ 1088 w 14032"/>
              <a:gd name="connsiteY15" fmla="*/ 6526 h 7267"/>
              <a:gd name="connsiteX16" fmla="*/ 0 w 14032"/>
              <a:gd name="connsiteY16" fmla="*/ 5438 h 7267"/>
              <a:gd name="connsiteX17" fmla="*/ 0 w 14032"/>
              <a:gd name="connsiteY17" fmla="*/ 5438 h 7267"/>
              <a:gd name="connsiteX18" fmla="*/ 0 w 14032"/>
              <a:gd name="connsiteY18" fmla="*/ 3807 h 7267"/>
              <a:gd name="connsiteX19" fmla="*/ 0 w 14032"/>
              <a:gd name="connsiteY19" fmla="*/ 3807 h 7267"/>
              <a:gd name="connsiteX20" fmla="*/ 0 w 14032"/>
              <a:gd name="connsiteY20" fmla="*/ 1088 h 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032" h="7267">
                <a:moveTo>
                  <a:pt x="0" y="1088"/>
                </a:moveTo>
                <a:cubicBezTo>
                  <a:pt x="0" y="487"/>
                  <a:pt x="487" y="0"/>
                  <a:pt x="1088" y="0"/>
                </a:cubicBezTo>
                <a:lnTo>
                  <a:pt x="2339" y="0"/>
                </a:lnTo>
                <a:lnTo>
                  <a:pt x="2339" y="0"/>
                </a:lnTo>
                <a:lnTo>
                  <a:pt x="5847" y="0"/>
                </a:lnTo>
                <a:lnTo>
                  <a:pt x="12944" y="0"/>
                </a:lnTo>
                <a:cubicBezTo>
                  <a:pt x="13545" y="0"/>
                  <a:pt x="14032" y="487"/>
                  <a:pt x="14032" y="1088"/>
                </a:cubicBezTo>
                <a:lnTo>
                  <a:pt x="14032" y="3807"/>
                </a:lnTo>
                <a:lnTo>
                  <a:pt x="14032" y="3807"/>
                </a:lnTo>
                <a:lnTo>
                  <a:pt x="14032" y="5438"/>
                </a:lnTo>
                <a:lnTo>
                  <a:pt x="14032" y="5438"/>
                </a:lnTo>
                <a:cubicBezTo>
                  <a:pt x="14032" y="6039"/>
                  <a:pt x="13545" y="6526"/>
                  <a:pt x="12944" y="6526"/>
                </a:cubicBezTo>
                <a:lnTo>
                  <a:pt x="4015" y="6598"/>
                </a:lnTo>
                <a:lnTo>
                  <a:pt x="3406" y="7267"/>
                </a:lnTo>
                <a:lnTo>
                  <a:pt x="3265" y="6598"/>
                </a:lnTo>
                <a:lnTo>
                  <a:pt x="1088" y="6526"/>
                </a:lnTo>
                <a:cubicBezTo>
                  <a:pt x="487" y="6526"/>
                  <a:pt x="0" y="6039"/>
                  <a:pt x="0" y="5438"/>
                </a:cubicBezTo>
                <a:lnTo>
                  <a:pt x="0" y="5438"/>
                </a:lnTo>
                <a:lnTo>
                  <a:pt x="0" y="3807"/>
                </a:lnTo>
                <a:lnTo>
                  <a:pt x="0" y="3807"/>
                </a:lnTo>
                <a:lnTo>
                  <a:pt x="0" y="1088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65000"/>
                  <a:lumOff val="35000"/>
                  <a:alpha val="34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-2647315" y="803910"/>
            <a:ext cx="5172075" cy="5712460"/>
            <a:chOff x="977" y="1266"/>
            <a:chExt cx="8145" cy="8996"/>
          </a:xfrm>
        </p:grpSpPr>
        <p:sp useBgFill="1">
          <p:nvSpPr>
            <p:cNvPr id="3" name="Rectangles 2"/>
            <p:cNvSpPr/>
            <p:nvPr/>
          </p:nvSpPr>
          <p:spPr>
            <a:xfrm>
              <a:off x="977" y="1286"/>
              <a:ext cx="1200" cy="7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 useBgFill="1">
          <p:nvSpPr>
            <p:cNvPr id="5" name="Rectangles 4"/>
            <p:cNvSpPr/>
            <p:nvPr/>
          </p:nvSpPr>
          <p:spPr>
            <a:xfrm>
              <a:off x="3755" y="1286"/>
              <a:ext cx="1200" cy="77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 useBgFill="1">
          <p:nvSpPr>
            <p:cNvPr id="8" name="Rectangles 7"/>
            <p:cNvSpPr/>
            <p:nvPr/>
          </p:nvSpPr>
          <p:spPr>
            <a:xfrm>
              <a:off x="6533" y="1266"/>
              <a:ext cx="1200" cy="77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 useBgFill="1">
          <p:nvSpPr>
            <p:cNvPr id="10" name="Rectangles 9"/>
            <p:cNvSpPr/>
            <p:nvPr/>
          </p:nvSpPr>
          <p:spPr>
            <a:xfrm>
              <a:off x="2366" y="2502"/>
              <a:ext cx="1200" cy="77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 useBgFill="1">
          <p:nvSpPr>
            <p:cNvPr id="19" name="Rectangles 18"/>
            <p:cNvSpPr/>
            <p:nvPr/>
          </p:nvSpPr>
          <p:spPr>
            <a:xfrm>
              <a:off x="5144" y="2502"/>
              <a:ext cx="1200" cy="77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 useBgFill="1">
          <p:nvSpPr>
            <p:cNvPr id="20" name="Rectangles 19"/>
            <p:cNvSpPr/>
            <p:nvPr/>
          </p:nvSpPr>
          <p:spPr>
            <a:xfrm>
              <a:off x="7922" y="2502"/>
              <a:ext cx="1200" cy="77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9" name="Text 2"/>
          <p:cNvSpPr txBox="1"/>
          <p:nvPr/>
        </p:nvSpPr>
        <p:spPr>
          <a:xfrm>
            <a:off x="3143885" y="1851025"/>
            <a:ext cx="8667115" cy="452310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Hướng phát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triển: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- Dựa vào thư viện đồ họa phát triển thêm giao diện đẹp, bắt mắt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hơn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- Phát triển thêm tính năng để hoàn thiện hệ thống và đáp ứng nhu cầu của khách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hàng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</a:t>
            </a:r>
            <a:endParaRPr lang="vi-VN" altLang="en-US" sz="6000" b="1">
              <a:solidFill>
                <a:schemeClr val="tx1"/>
              </a:solidFill>
              <a:effectLst/>
              <a:latin typeface="iCiel Cadena" panose="02000503000000020004" charset="0"/>
              <a:cs typeface="iCiel Cadena" panose="020005030000000200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995" y="3268369"/>
            <a:ext cx="8387862" cy="536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6257" y="0"/>
            <a:ext cx="7958198" cy="470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s 2"/>
          <p:cNvSpPr/>
          <p:nvPr/>
        </p:nvSpPr>
        <p:spPr>
          <a:xfrm>
            <a:off x="0" y="0"/>
            <a:ext cx="12211685" cy="6852920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4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5460" y="2459504"/>
            <a:ext cx="610108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14000" b="1">
                <a:solidFill>
                  <a:schemeClr val="bg1"/>
                </a:solidFill>
                <a:latin typeface="Christmas" panose="00000500000000000000" charset="0"/>
                <a:ea typeface="#9Slide03 Open Sans ExtraBold" panose="020B0704020202020204" pitchFamily="34" charset="0"/>
                <a:cs typeface="Christmas" panose="00000500000000000000" charset="0"/>
              </a:rPr>
              <a:t>THANKS</a:t>
            </a:r>
            <a:endParaRPr lang="vi-VN" sz="14000" b="1">
              <a:solidFill>
                <a:schemeClr val="bg1"/>
              </a:solidFill>
              <a:latin typeface="Christmas" panose="00000500000000000000" charset="0"/>
              <a:ea typeface="#9Slide03 Open Sans ExtraBold" panose="020B0704020202020204" pitchFamily="34" charset="0"/>
              <a:cs typeface="Christmas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2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0052 -0.0389815 L 0.539115 -0.034537 " pathEditMode="relative" rAng="0" ptsTypes="">
                                      <p:cBhvr>
                                        <p:cTn id="11" dur="9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" y="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2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0938 -0.0560185 L -0.680781 -0.0449074 " pathEditMode="relative" rAng="0" ptsTypes="">
                                      <p:cBhvr>
                                        <p:cTn id="13" dur="9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" y="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3423285" y="1094105"/>
            <a:ext cx="8768715" cy="523811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3422650" y="1667510"/>
            <a:ext cx="7626985" cy="5190490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 descr="pexels-kyle-roxas-21222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9350" y="0"/>
            <a:ext cx="4572000" cy="6858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3213100" y="118110"/>
            <a:ext cx="3204210" cy="175323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altLang="vi-VN" sz="4800" u="sng">
                <a:solidFill>
                  <a:schemeClr val="tx1"/>
                </a:solidFill>
                <a:latin typeface="Christmas" panose="00000500000000000000" charset="0"/>
                <a:cs typeface="Christmas" panose="00000500000000000000" charset="0"/>
              </a:rPr>
              <a:t>PH</a:t>
            </a:r>
            <a:r>
              <a:rPr lang="vi-VN" altLang="en-US" sz="4800" u="sng">
                <a:solidFill>
                  <a:schemeClr val="tx1"/>
                </a:solidFill>
                <a:latin typeface="Christmas" panose="00000500000000000000" charset="0"/>
                <a:cs typeface="Christmas" panose="00000500000000000000" charset="0"/>
              </a:rPr>
              <a:t>ẦN I:</a:t>
            </a:r>
            <a:endParaRPr lang="vi-VN" altLang="en-US" sz="4800" u="sng">
              <a:solidFill>
                <a:schemeClr val="bg1"/>
              </a:solidFill>
              <a:latin typeface="Christmas" panose="00000500000000000000" charset="0"/>
              <a:cs typeface="Christmas" panose="00000500000000000000" charset="0"/>
            </a:endParaRPr>
          </a:p>
          <a:p>
            <a:pPr algn="l"/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505" y="131445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310" y="118110"/>
            <a:ext cx="685800" cy="685800"/>
          </a:xfrm>
          <a:prstGeom prst="rect">
            <a:avLst/>
          </a:prstGeom>
        </p:spPr>
      </p:pic>
      <p:sp>
        <p:nvSpPr>
          <p:cNvPr id="7" name="Text 2"/>
          <p:cNvSpPr txBox="1"/>
          <p:nvPr/>
        </p:nvSpPr>
        <p:spPr>
          <a:xfrm>
            <a:off x="5909310" y="0"/>
            <a:ext cx="8283575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</a:rPr>
              <a:t>GIỚI THIỆU</a:t>
            </a:r>
            <a:r>
              <a:rPr lang="vi-VN" altLang="en-US" sz="52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</a:rPr>
              <a:t> </a:t>
            </a:r>
            <a:endParaRPr lang="vi-VN" altLang="en-US" sz="52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115935" y="9078595"/>
            <a:ext cx="9371330" cy="9273540"/>
            <a:chOff x="-1300" y="-1550"/>
            <a:chExt cx="14758" cy="14604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2" name="Donut 1"/>
            <p:cNvSpPr/>
            <p:nvPr/>
          </p:nvSpPr>
          <p:spPr>
            <a:xfrm>
              <a:off x="2908" y="2573"/>
              <a:ext cx="6319" cy="6360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/>
          </p:nvSpPr>
          <p:spPr>
            <a:xfrm>
              <a:off x="5119" y="4792"/>
              <a:ext cx="1920" cy="192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Donut 16"/>
            <p:cNvSpPr/>
            <p:nvPr/>
          </p:nvSpPr>
          <p:spPr>
            <a:xfrm>
              <a:off x="-1300" y="-1550"/>
              <a:ext cx="14759" cy="14605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ext 2"/>
          <p:cNvSpPr txBox="1"/>
          <p:nvPr/>
        </p:nvSpPr>
        <p:spPr>
          <a:xfrm>
            <a:off x="3423285" y="1667510"/>
            <a:ext cx="7365365" cy="526224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Quản lý một nhà hàng phục vụ theo hình thức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buffet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Nhà hàng có diện tích mặt bằng nhỏ, khách hàng dựa vào menu order món và được phục vụ tại bàn (trừ nước uống và tráng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miệng)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635" y="862965"/>
            <a:ext cx="9485630" cy="51923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539115" y="1390650"/>
            <a:ext cx="8947785" cy="5467350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 descr="pexels-kyle-roxas-21222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31105" y="83820"/>
            <a:ext cx="4572000" cy="6858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493395" y="1695450"/>
            <a:ext cx="3204210" cy="175323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altLang="vi-VN" sz="4800" u="sng">
                <a:solidFill>
                  <a:schemeClr val="bg1"/>
                </a:solidFill>
                <a:latin typeface="Christmas" panose="00000500000000000000" charset="0"/>
                <a:cs typeface="Christmas" panose="00000500000000000000" charset="0"/>
              </a:rPr>
              <a:t>PH</a:t>
            </a:r>
            <a:r>
              <a:rPr lang="vi-VN" altLang="en-US" sz="4800" u="sng">
                <a:solidFill>
                  <a:schemeClr val="bg1"/>
                </a:solidFill>
                <a:latin typeface="Christmas" panose="00000500000000000000" charset="0"/>
                <a:cs typeface="Christmas" panose="00000500000000000000" charset="0"/>
              </a:rPr>
              <a:t>ẦN II:</a:t>
            </a:r>
            <a:endParaRPr lang="vi-VN" altLang="en-US" sz="4800" u="sng">
              <a:solidFill>
                <a:schemeClr val="bg1"/>
              </a:solidFill>
              <a:latin typeface="Christmas" panose="00000500000000000000" charset="0"/>
              <a:cs typeface="Christmas" panose="00000500000000000000" charset="0"/>
            </a:endParaRPr>
          </a:p>
          <a:p>
            <a:pPr algn="l"/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sp>
        <p:nvSpPr>
          <p:cNvPr id="7" name="Text 2"/>
          <p:cNvSpPr txBox="1"/>
          <p:nvPr/>
        </p:nvSpPr>
        <p:spPr>
          <a:xfrm>
            <a:off x="748030" y="2799715"/>
            <a:ext cx="6217285" cy="212280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600" b="1">
                <a:effectLst/>
                <a:latin typeface="Christmas" panose="00000500000000000000" charset="0"/>
                <a:cs typeface="Christmas" panose="00000500000000000000" charset="0"/>
              </a:rPr>
              <a:t>QUY TRÌNH</a:t>
            </a:r>
            <a:endParaRPr lang="vi-VN" altLang="en-US" sz="6600" b="1">
              <a:effectLst/>
              <a:latin typeface="Christmas" panose="00000500000000000000" charset="0"/>
              <a:cs typeface="Christmas" panose="00000500000000000000" charset="0"/>
            </a:endParaRPr>
          </a:p>
          <a:p>
            <a:pPr algn="r"/>
            <a:r>
              <a:rPr lang="vi-VN" altLang="en-US" sz="6600" b="1">
                <a:effectLst/>
                <a:latin typeface="Christmas" panose="00000500000000000000" charset="0"/>
                <a:cs typeface="Christmas" panose="00000500000000000000" charset="0"/>
              </a:rPr>
              <a:t>THỰC HIỆN</a:t>
            </a:r>
            <a:r>
              <a:rPr lang="vi-VN" altLang="en-US" sz="52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</a:rPr>
              <a:t> </a:t>
            </a:r>
            <a:endParaRPr lang="vi-VN" altLang="en-US" sz="52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480935" y="-1227455"/>
            <a:ext cx="9371330" cy="9273540"/>
            <a:chOff x="-1300" y="-1550"/>
            <a:chExt cx="14758" cy="14604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12" name="Donut 11"/>
            <p:cNvSpPr/>
            <p:nvPr/>
          </p:nvSpPr>
          <p:spPr>
            <a:xfrm>
              <a:off x="2908" y="2573"/>
              <a:ext cx="6319" cy="6360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/>
          </p:nvSpPr>
          <p:spPr>
            <a:xfrm>
              <a:off x="5119" y="4792"/>
              <a:ext cx="1920" cy="192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Donut 16"/>
            <p:cNvSpPr/>
            <p:nvPr/>
          </p:nvSpPr>
          <p:spPr>
            <a:xfrm>
              <a:off x="-1300" y="-1550"/>
              <a:ext cx="14759" cy="14605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635" y="968375"/>
            <a:ext cx="10704195" cy="50869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48030" y="1409700"/>
            <a:ext cx="10165715" cy="5467350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9105900" y="-1208405"/>
            <a:ext cx="9371330" cy="9273540"/>
            <a:chOff x="-1300" y="-1550"/>
            <a:chExt cx="14758" cy="14604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12" name="Donut 11"/>
            <p:cNvSpPr/>
            <p:nvPr/>
          </p:nvSpPr>
          <p:spPr>
            <a:xfrm>
              <a:off x="2908" y="2573"/>
              <a:ext cx="6319" cy="6360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/>
          </p:nvSpPr>
          <p:spPr>
            <a:xfrm>
              <a:off x="5119" y="4792"/>
              <a:ext cx="1920" cy="192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Donut 16"/>
            <p:cNvSpPr/>
            <p:nvPr/>
          </p:nvSpPr>
          <p:spPr>
            <a:xfrm>
              <a:off x="-1300" y="-1550"/>
              <a:ext cx="14759" cy="14605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819910" y="2083435"/>
            <a:ext cx="5652770" cy="849630"/>
            <a:chOff x="2866" y="3281"/>
            <a:chExt cx="8902" cy="1338"/>
          </a:xfrm>
        </p:grpSpPr>
        <p:sp>
          <p:nvSpPr>
            <p:cNvPr id="7" name="Flowchart: Connector 6"/>
            <p:cNvSpPr/>
            <p:nvPr/>
          </p:nvSpPr>
          <p:spPr>
            <a:xfrm>
              <a:off x="3006" y="3411"/>
              <a:ext cx="1099" cy="1079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866" y="3281"/>
              <a:ext cx="8902" cy="1338"/>
              <a:chOff x="2866" y="3281"/>
              <a:chExt cx="8902" cy="1338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866" y="3281"/>
                <a:ext cx="8902" cy="1338"/>
                <a:chOff x="2866" y="3281"/>
                <a:chExt cx="8902" cy="1338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 rot="0">
                  <a:off x="2866" y="3281"/>
                  <a:ext cx="1378" cy="1338"/>
                  <a:chOff x="2866" y="3281"/>
                  <a:chExt cx="1378" cy="1338"/>
                </a:xfrm>
              </p:grpSpPr>
              <p:sp>
                <p:nvSpPr>
                  <p:cNvPr id="20" name="Oval 19"/>
                  <p:cNvSpPr/>
                  <p:nvPr/>
                </p:nvSpPr>
                <p:spPr>
                  <a:xfrm>
                    <a:off x="2866" y="3281"/>
                    <a:ext cx="1379" cy="1339"/>
                  </a:xfrm>
                  <a:prstGeom prst="ellipse">
                    <a:avLst/>
                  </a:prstGeom>
                  <a:noFill/>
                  <a:ln w="44450" cmpd="thickThin">
                    <a:solidFill>
                      <a:schemeClr val="bg2">
                        <a:lumMod val="25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Flowchart: Connector 20"/>
                  <p:cNvSpPr/>
                  <p:nvPr/>
                </p:nvSpPr>
                <p:spPr>
                  <a:xfrm>
                    <a:off x="3006" y="3411"/>
                    <a:ext cx="1099" cy="1079"/>
                  </a:xfrm>
                  <a:prstGeom prst="flowChartConnec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0" name="Text Box 29"/>
                <p:cNvSpPr txBox="1"/>
                <p:nvPr/>
              </p:nvSpPr>
              <p:spPr>
                <a:xfrm>
                  <a:off x="3021" y="3411"/>
                  <a:ext cx="990" cy="1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vi-VN" altLang="en-US" sz="3600" b="1">
                      <a:latin typeface="Calibri" panose="020F0502020204030204" charset="0"/>
                      <a:cs typeface="Calibri" panose="020F0502020204030204" charset="0"/>
                    </a:rPr>
                    <a:t>1</a:t>
                  </a:r>
                  <a:endParaRPr lang="vi-VN" altLang="en-US" sz="3600"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grpSp>
              <p:nvGrpSpPr>
                <p:cNvPr id="40" name="Group 39"/>
                <p:cNvGrpSpPr/>
                <p:nvPr/>
              </p:nvGrpSpPr>
              <p:grpSpPr>
                <a:xfrm>
                  <a:off x="5272" y="3421"/>
                  <a:ext cx="6496" cy="1068"/>
                  <a:chOff x="5277" y="3400"/>
                  <a:chExt cx="6496" cy="1068"/>
                </a:xfrm>
              </p:grpSpPr>
              <p:sp>
                <p:nvSpPr>
                  <p:cNvPr id="36" name="Freeform 35"/>
                  <p:cNvSpPr/>
                  <p:nvPr/>
                </p:nvSpPr>
                <p:spPr>
                  <a:xfrm>
                    <a:off x="5309" y="3400"/>
                    <a:ext cx="6464" cy="1068"/>
                  </a:xfrm>
                  <a:custGeom>
                    <a:avLst/>
                    <a:gdLst>
                      <a:gd name="connsiteX0" fmla="*/ 728 w 6464"/>
                      <a:gd name="connsiteY0" fmla="*/ 0 h 1068"/>
                      <a:gd name="connsiteX1" fmla="*/ 6271 w 6464"/>
                      <a:gd name="connsiteY1" fmla="*/ 3 h 1068"/>
                      <a:gd name="connsiteX2" fmla="*/ 6464 w 6464"/>
                      <a:gd name="connsiteY2" fmla="*/ 181 h 1068"/>
                      <a:gd name="connsiteX3" fmla="*/ 6464 w 6464"/>
                      <a:gd name="connsiteY3" fmla="*/ 890 h 1068"/>
                      <a:gd name="connsiteX4" fmla="*/ 6271 w 6464"/>
                      <a:gd name="connsiteY4" fmla="*/ 1068 h 1068"/>
                      <a:gd name="connsiteX5" fmla="*/ 718 w 6464"/>
                      <a:gd name="connsiteY5" fmla="*/ 1027 h 1068"/>
                      <a:gd name="connsiteX6" fmla="*/ 0 w 6464"/>
                      <a:gd name="connsiteY6" fmla="*/ 489 h 1068"/>
                      <a:gd name="connsiteX7" fmla="*/ 728 w 6464"/>
                      <a:gd name="connsiteY7" fmla="*/ 0 h 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64" h="1068">
                        <a:moveTo>
                          <a:pt x="728" y="0"/>
                        </a:moveTo>
                        <a:lnTo>
                          <a:pt x="6271" y="3"/>
                        </a:lnTo>
                        <a:cubicBezTo>
                          <a:pt x="6378" y="3"/>
                          <a:pt x="6464" y="82"/>
                          <a:pt x="6464" y="181"/>
                        </a:cubicBezTo>
                        <a:lnTo>
                          <a:pt x="6464" y="890"/>
                        </a:lnTo>
                        <a:cubicBezTo>
                          <a:pt x="6464" y="989"/>
                          <a:pt x="6378" y="1068"/>
                          <a:pt x="6271" y="1068"/>
                        </a:cubicBezTo>
                        <a:lnTo>
                          <a:pt x="718" y="1027"/>
                        </a:lnTo>
                        <a:cubicBezTo>
                          <a:pt x="710" y="1037"/>
                          <a:pt x="807" y="1059"/>
                          <a:pt x="0" y="489"/>
                        </a:cubicBezTo>
                        <a:cubicBezTo>
                          <a:pt x="756" y="-27"/>
                          <a:pt x="475" y="173"/>
                          <a:pt x="728" y="0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solidFill>
                      <a:srgbClr val="3B383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/>
                  </a:p>
                </p:txBody>
              </p:sp>
              <p:sp>
                <p:nvSpPr>
                  <p:cNvPr id="3" name="Freeform 2"/>
                  <p:cNvSpPr/>
                  <p:nvPr/>
                </p:nvSpPr>
                <p:spPr>
                  <a:xfrm rot="18840000">
                    <a:off x="5294" y="3405"/>
                    <a:ext cx="927" cy="962"/>
                  </a:xfrm>
                  <a:custGeom>
                    <a:avLst/>
                    <a:gdLst>
                      <a:gd name="connsiteX0" fmla="*/ 0 w 927"/>
                      <a:gd name="connsiteY0" fmla="*/ 0 h 962"/>
                      <a:gd name="connsiteX1" fmla="*/ 927 w 927"/>
                      <a:gd name="connsiteY1" fmla="*/ 274 h 962"/>
                      <a:gd name="connsiteX2" fmla="*/ 93 w 927"/>
                      <a:gd name="connsiteY2" fmla="*/ 102 h 962"/>
                      <a:gd name="connsiteX3" fmla="*/ 202 w 927"/>
                      <a:gd name="connsiteY3" fmla="*/ 962 h 962"/>
                      <a:gd name="connsiteX4" fmla="*/ 0 w 927"/>
                      <a:gd name="connsiteY4" fmla="*/ 0 h 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7" h="962">
                        <a:moveTo>
                          <a:pt x="0" y="0"/>
                        </a:moveTo>
                        <a:lnTo>
                          <a:pt x="927" y="274"/>
                        </a:lnTo>
                        <a:lnTo>
                          <a:pt x="93" y="102"/>
                        </a:lnTo>
                        <a:lnTo>
                          <a:pt x="202" y="9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solidFill>
                      <a:srgbClr val="3B383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8" name="Text 2"/>
              <p:cNvSpPr txBox="1"/>
              <p:nvPr/>
            </p:nvSpPr>
            <p:spPr>
              <a:xfrm>
                <a:off x="6042" y="3539"/>
                <a:ext cx="5594" cy="774"/>
              </a:xfrm>
              <a:prstGeom prst="rect">
                <a:avLst/>
              </a:prstGeom>
              <a:noFill/>
              <a:ln>
                <a:noFill/>
              </a:ln>
              <a:sp3d prstMaterial="powder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p>
                <a:pPr indent="0" algn="ctr">
                  <a:buFont typeface="Arial" panose="020B0604020202020204" pitchFamily="34" charset="0"/>
                  <a:buNone/>
                </a:pPr>
                <a:r>
                  <a:rPr lang="en-US" altLang="vi-VN" sz="26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vi-VN" altLang="vi-VN" sz="26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Ô HÌNH HÓA</a:t>
                </a:r>
                <a:endParaRPr lang="vi-VN" altLang="en-US" sz="2600" b="1">
                  <a:solidFill>
                    <a:schemeClr val="tx1"/>
                  </a:solidFill>
                  <a:effectLst/>
                  <a:latin typeface="iCiel Cadena" panose="02000503000000020004" charset="0"/>
                  <a:cs typeface="iCiel Cadena" panose="0200050300000002000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2546985" y="3371850"/>
            <a:ext cx="6282690" cy="849630"/>
            <a:chOff x="4011" y="5310"/>
            <a:chExt cx="9894" cy="1338"/>
          </a:xfrm>
        </p:grpSpPr>
        <p:grpSp>
          <p:nvGrpSpPr>
            <p:cNvPr id="23" name="Group 22"/>
            <p:cNvGrpSpPr/>
            <p:nvPr/>
          </p:nvGrpSpPr>
          <p:grpSpPr>
            <a:xfrm rot="0">
              <a:off x="4011" y="5310"/>
              <a:ext cx="1378" cy="1338"/>
              <a:chOff x="2866" y="3281"/>
              <a:chExt cx="1378" cy="133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2866" y="3281"/>
                <a:ext cx="1379" cy="1339"/>
              </a:xfrm>
              <a:prstGeom prst="ellipse">
                <a:avLst/>
              </a:prstGeom>
              <a:noFill/>
              <a:ln w="44450" cmpd="thickThin">
                <a:solidFill>
                  <a:schemeClr val="bg2">
                    <a:lumMod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5" name="Flowchart: Connector 24"/>
              <p:cNvSpPr/>
              <p:nvPr/>
            </p:nvSpPr>
            <p:spPr>
              <a:xfrm>
                <a:off x="3006" y="3411"/>
                <a:ext cx="1099" cy="1079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31" name="Text Box 30"/>
            <p:cNvSpPr txBox="1"/>
            <p:nvPr/>
          </p:nvSpPr>
          <p:spPr>
            <a:xfrm>
              <a:off x="4205" y="5472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2</a:t>
              </a:r>
              <a:endParaRPr lang="vi-VN" altLang="en-US" sz="3600" b="1">
                <a:latin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 rot="0">
              <a:off x="6545" y="5504"/>
              <a:ext cx="7028" cy="1065"/>
              <a:chOff x="5290" y="3403"/>
              <a:chExt cx="6483" cy="1065"/>
            </a:xfrm>
          </p:grpSpPr>
          <p:sp>
            <p:nvSpPr>
              <p:cNvPr id="42" name="Freeform 41"/>
              <p:cNvSpPr/>
              <p:nvPr/>
            </p:nvSpPr>
            <p:spPr>
              <a:xfrm>
                <a:off x="5309" y="3403"/>
                <a:ext cx="6464" cy="1065"/>
              </a:xfrm>
              <a:custGeom>
                <a:avLst/>
                <a:gdLst>
                  <a:gd name="connsiteX0" fmla="*/ 752 w 7007"/>
                  <a:gd name="connsiteY0" fmla="*/ 0 h 1065"/>
                  <a:gd name="connsiteX1" fmla="*/ 6798 w 7007"/>
                  <a:gd name="connsiteY1" fmla="*/ 0 h 1065"/>
                  <a:gd name="connsiteX2" fmla="*/ 7007 w 7007"/>
                  <a:gd name="connsiteY2" fmla="*/ 178 h 1065"/>
                  <a:gd name="connsiteX3" fmla="*/ 7007 w 7007"/>
                  <a:gd name="connsiteY3" fmla="*/ 887 h 1065"/>
                  <a:gd name="connsiteX4" fmla="*/ 6798 w 7007"/>
                  <a:gd name="connsiteY4" fmla="*/ 1065 h 1065"/>
                  <a:gd name="connsiteX5" fmla="*/ 771 w 7007"/>
                  <a:gd name="connsiteY5" fmla="*/ 1017 h 1065"/>
                  <a:gd name="connsiteX6" fmla="*/ 0 w 7007"/>
                  <a:gd name="connsiteY6" fmla="*/ 486 h 1065"/>
                  <a:gd name="connsiteX7" fmla="*/ 752 w 7007"/>
                  <a:gd name="connsiteY7" fmla="*/ 0 h 1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007" h="1065">
                    <a:moveTo>
                      <a:pt x="752" y="0"/>
                    </a:moveTo>
                    <a:lnTo>
                      <a:pt x="6798" y="0"/>
                    </a:lnTo>
                    <a:cubicBezTo>
                      <a:pt x="6915" y="0"/>
                      <a:pt x="7007" y="79"/>
                      <a:pt x="7007" y="178"/>
                    </a:cubicBezTo>
                    <a:lnTo>
                      <a:pt x="7007" y="887"/>
                    </a:lnTo>
                    <a:cubicBezTo>
                      <a:pt x="7007" y="986"/>
                      <a:pt x="6915" y="1065"/>
                      <a:pt x="6798" y="1065"/>
                    </a:cubicBezTo>
                    <a:lnTo>
                      <a:pt x="771" y="1017"/>
                    </a:lnTo>
                    <a:cubicBezTo>
                      <a:pt x="763" y="1027"/>
                      <a:pt x="874" y="1056"/>
                      <a:pt x="0" y="486"/>
                    </a:cubicBezTo>
                    <a:cubicBezTo>
                      <a:pt x="819" y="-30"/>
                      <a:pt x="477" y="173"/>
                      <a:pt x="75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 rot="18840000">
                <a:off x="5286" y="3406"/>
                <a:ext cx="967" cy="960"/>
              </a:xfrm>
              <a:custGeom>
                <a:avLst/>
                <a:gdLst>
                  <a:gd name="connsiteX0" fmla="*/ 0 w 967"/>
                  <a:gd name="connsiteY0" fmla="*/ 0 h 1041"/>
                  <a:gd name="connsiteX1" fmla="*/ 967 w 967"/>
                  <a:gd name="connsiteY1" fmla="*/ 310 h 1041"/>
                  <a:gd name="connsiteX2" fmla="*/ 93 w 967"/>
                  <a:gd name="connsiteY2" fmla="*/ 111 h 1041"/>
                  <a:gd name="connsiteX3" fmla="*/ 234 w 967"/>
                  <a:gd name="connsiteY3" fmla="*/ 1041 h 1041"/>
                  <a:gd name="connsiteX4" fmla="*/ 0 w 967"/>
                  <a:gd name="connsiteY4" fmla="*/ 0 h 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" h="1041">
                    <a:moveTo>
                      <a:pt x="0" y="0"/>
                    </a:moveTo>
                    <a:lnTo>
                      <a:pt x="967" y="310"/>
                    </a:lnTo>
                    <a:lnTo>
                      <a:pt x="93" y="111"/>
                    </a:lnTo>
                    <a:lnTo>
                      <a:pt x="234" y="10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Text 2"/>
            <p:cNvSpPr txBox="1"/>
            <p:nvPr/>
          </p:nvSpPr>
          <p:spPr>
            <a:xfrm>
              <a:off x="7041" y="5610"/>
              <a:ext cx="6864" cy="822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indent="0" algn="l">
                <a:buFont typeface="Arial" panose="020B0604020202020204" pitchFamily="34" charset="0"/>
                <a:buNone/>
              </a:pPr>
              <a:r>
                <a:rPr lang="vi-VN" altLang="vi-VN" sz="280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XÂY DỰNG CẤU </a:t>
              </a:r>
              <a:r>
                <a:rPr lang="vi-VN" altLang="vi-VN" sz="280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TRÚC</a:t>
              </a:r>
              <a:endParaRPr lang="vi-VN" altLang="vi-VN" sz="280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244850" y="4678045"/>
            <a:ext cx="5861685" cy="849630"/>
            <a:chOff x="5110" y="7367"/>
            <a:chExt cx="9231" cy="1338"/>
          </a:xfrm>
        </p:grpSpPr>
        <p:grpSp>
          <p:nvGrpSpPr>
            <p:cNvPr id="26" name="Group 25"/>
            <p:cNvGrpSpPr/>
            <p:nvPr/>
          </p:nvGrpSpPr>
          <p:grpSpPr>
            <a:xfrm rot="0">
              <a:off x="5110" y="7367"/>
              <a:ext cx="1378" cy="1338"/>
              <a:chOff x="2866" y="3281"/>
              <a:chExt cx="1378" cy="1338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866" y="3281"/>
                <a:ext cx="1379" cy="1339"/>
              </a:xfrm>
              <a:prstGeom prst="ellipse">
                <a:avLst/>
              </a:prstGeom>
              <a:noFill/>
              <a:ln w="44450" cmpd="thickThin">
                <a:solidFill>
                  <a:schemeClr val="bg2">
                    <a:lumMod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8" name="Flowchart: Connector 27"/>
              <p:cNvSpPr/>
              <p:nvPr/>
            </p:nvSpPr>
            <p:spPr>
              <a:xfrm>
                <a:off x="3006" y="3411"/>
                <a:ext cx="1099" cy="1079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32" name="Text Box 31"/>
            <p:cNvSpPr txBox="1"/>
            <p:nvPr/>
          </p:nvSpPr>
          <p:spPr>
            <a:xfrm>
              <a:off x="5304" y="7531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3</a:t>
              </a:r>
              <a:endParaRPr lang="vi-VN" altLang="en-US" sz="3600" b="1">
                <a:latin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 rot="0">
              <a:off x="7597" y="7510"/>
              <a:ext cx="6742" cy="1072"/>
              <a:chOff x="5272" y="3396"/>
              <a:chExt cx="6501" cy="1072"/>
            </a:xfrm>
          </p:grpSpPr>
          <p:sp>
            <p:nvSpPr>
              <p:cNvPr id="47" name="Freeform 46"/>
              <p:cNvSpPr/>
              <p:nvPr/>
            </p:nvSpPr>
            <p:spPr>
              <a:xfrm>
                <a:off x="5309" y="3396"/>
                <a:ext cx="6464" cy="1072"/>
              </a:xfrm>
              <a:custGeom>
                <a:avLst/>
                <a:gdLst>
                  <a:gd name="connsiteX0" fmla="*/ 806 w 6704"/>
                  <a:gd name="connsiteY0" fmla="*/ 0 h 1072"/>
                  <a:gd name="connsiteX1" fmla="*/ 6504 w 6704"/>
                  <a:gd name="connsiteY1" fmla="*/ 7 h 1072"/>
                  <a:gd name="connsiteX2" fmla="*/ 6704 w 6704"/>
                  <a:gd name="connsiteY2" fmla="*/ 185 h 1072"/>
                  <a:gd name="connsiteX3" fmla="*/ 6704 w 6704"/>
                  <a:gd name="connsiteY3" fmla="*/ 894 h 1072"/>
                  <a:gd name="connsiteX4" fmla="*/ 6504 w 6704"/>
                  <a:gd name="connsiteY4" fmla="*/ 1072 h 1072"/>
                  <a:gd name="connsiteX5" fmla="*/ 730 w 6704"/>
                  <a:gd name="connsiteY5" fmla="*/ 1037 h 1072"/>
                  <a:gd name="connsiteX6" fmla="*/ 0 w 6704"/>
                  <a:gd name="connsiteY6" fmla="*/ 493 h 1072"/>
                  <a:gd name="connsiteX7" fmla="*/ 806 w 6704"/>
                  <a:gd name="connsiteY7" fmla="*/ 0 h 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04" h="1072">
                    <a:moveTo>
                      <a:pt x="806" y="0"/>
                    </a:moveTo>
                    <a:lnTo>
                      <a:pt x="6504" y="7"/>
                    </a:lnTo>
                    <a:cubicBezTo>
                      <a:pt x="6615" y="7"/>
                      <a:pt x="6704" y="86"/>
                      <a:pt x="6704" y="185"/>
                    </a:cubicBezTo>
                    <a:lnTo>
                      <a:pt x="6704" y="894"/>
                    </a:lnTo>
                    <a:cubicBezTo>
                      <a:pt x="6704" y="993"/>
                      <a:pt x="6615" y="1072"/>
                      <a:pt x="6504" y="1072"/>
                    </a:cubicBezTo>
                    <a:lnTo>
                      <a:pt x="730" y="1037"/>
                    </a:lnTo>
                    <a:cubicBezTo>
                      <a:pt x="722" y="1047"/>
                      <a:pt x="837" y="1063"/>
                      <a:pt x="0" y="493"/>
                    </a:cubicBezTo>
                    <a:cubicBezTo>
                      <a:pt x="784" y="-23"/>
                      <a:pt x="544" y="173"/>
                      <a:pt x="806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8" name="Freeform 47"/>
              <p:cNvSpPr/>
              <p:nvPr/>
            </p:nvSpPr>
            <p:spPr>
              <a:xfrm rot="18840000">
                <a:off x="5274" y="3406"/>
                <a:ext cx="934" cy="939"/>
              </a:xfrm>
              <a:custGeom>
                <a:avLst/>
                <a:gdLst>
                  <a:gd name="connsiteX0" fmla="*/ 0 w 934"/>
                  <a:gd name="connsiteY0" fmla="*/ 0 h 974"/>
                  <a:gd name="connsiteX1" fmla="*/ 934 w 934"/>
                  <a:gd name="connsiteY1" fmla="*/ 295 h 974"/>
                  <a:gd name="connsiteX2" fmla="*/ 94 w 934"/>
                  <a:gd name="connsiteY2" fmla="*/ 104 h 974"/>
                  <a:gd name="connsiteX3" fmla="*/ 202 w 934"/>
                  <a:gd name="connsiteY3" fmla="*/ 974 h 974"/>
                  <a:gd name="connsiteX4" fmla="*/ 0 w 934"/>
                  <a:gd name="connsiteY4" fmla="*/ 0 h 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4" h="974">
                    <a:moveTo>
                      <a:pt x="0" y="0"/>
                    </a:moveTo>
                    <a:lnTo>
                      <a:pt x="934" y="295"/>
                    </a:lnTo>
                    <a:lnTo>
                      <a:pt x="94" y="104"/>
                    </a:lnTo>
                    <a:lnTo>
                      <a:pt x="202" y="9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Text 2"/>
            <p:cNvSpPr txBox="1"/>
            <p:nvPr/>
          </p:nvSpPr>
          <p:spPr>
            <a:xfrm>
              <a:off x="7845" y="7619"/>
              <a:ext cx="6496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indent="0" algn="ctr">
                <a:buFont typeface="Arial" panose="020B0604020202020204" pitchFamily="34" charset="0"/>
                <a:buNone/>
              </a:pPr>
              <a:r>
                <a:rPr lang="vi-VN" altLang="en-US" sz="260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VIẾT CHƯƠNG TRÌNH</a:t>
              </a:r>
              <a:endParaRPr lang="vi-VN" altLang="en-US" sz="260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635" y="968375"/>
            <a:ext cx="9891395" cy="50869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48030" y="1409700"/>
            <a:ext cx="10165715" cy="5467350"/>
          </a:xfrm>
          <a:prstGeom prst="rect">
            <a:avLst/>
          </a:prstGeom>
          <a:gradFill>
            <a:gsLst>
              <a:gs pos="10000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accent1">
                  <a:lumMod val="5000"/>
                  <a:lumOff val="95000"/>
                  <a:alpha val="49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1"/>
          <p:cNvSpPr txBox="1"/>
          <p:nvPr/>
        </p:nvSpPr>
        <p:spPr>
          <a:xfrm>
            <a:off x="4081145" y="0"/>
            <a:ext cx="4748530" cy="1014730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QUY </a:t>
            </a:r>
            <a:r>
              <a:rPr lang="vi-VN" altLang="en-US" sz="6000" b="1">
                <a:effectLst/>
                <a:latin typeface="Christmas" panose="00000500000000000000" charset="0"/>
                <a:cs typeface="Christmas" panose="00000500000000000000" charset="0"/>
                <a:sym typeface="+mn-ea"/>
              </a:rPr>
              <a:t>TRÌNH </a:t>
            </a:r>
            <a:r>
              <a:rPr lang="vi-VN" altLang="en-US" sz="6000" b="1">
                <a:solidFill>
                  <a:schemeClr val="accent3"/>
                </a:solidFill>
                <a:effectLst/>
                <a:latin typeface="Segoe UI Black" panose="020B0A02040204020203" charset="0"/>
                <a:cs typeface="Segoe UI Black" panose="020B0A02040204020203" charset="0"/>
                <a:sym typeface="+mn-ea"/>
              </a:rPr>
              <a:t> </a:t>
            </a:r>
            <a:endParaRPr lang="vi-VN" altLang="en-US" sz="6000" b="1">
              <a:solidFill>
                <a:schemeClr val="accent3"/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13" name="Picture 12" descr="Logo-Truong-Dai-hoc-Bach-khoa-Dai-hoc-Da-Nang-DUT-1024x1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83820"/>
            <a:ext cx="659765" cy="659765"/>
          </a:xfrm>
          <a:prstGeom prst="rect">
            <a:avLst/>
          </a:prstGeom>
        </p:spPr>
      </p:pic>
      <p:pic>
        <p:nvPicPr>
          <p:cNvPr id="14" name="Picture 13" descr="logokho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70485"/>
            <a:ext cx="685800" cy="6858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7472680" y="7938135"/>
            <a:ext cx="9371330" cy="9273540"/>
            <a:chOff x="-1300" y="-1550"/>
            <a:chExt cx="14758" cy="14604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12" name="Donut 11"/>
            <p:cNvSpPr/>
            <p:nvPr/>
          </p:nvSpPr>
          <p:spPr>
            <a:xfrm>
              <a:off x="2908" y="2573"/>
              <a:ext cx="6319" cy="6360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/>
          </p:nvSpPr>
          <p:spPr>
            <a:xfrm>
              <a:off x="5119" y="4792"/>
              <a:ext cx="1920" cy="192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Donut 16"/>
            <p:cNvSpPr/>
            <p:nvPr/>
          </p:nvSpPr>
          <p:spPr>
            <a:xfrm>
              <a:off x="-1300" y="-1550"/>
              <a:ext cx="14759" cy="14605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819910" y="138430"/>
            <a:ext cx="22612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vi-VN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PH</a:t>
            </a:r>
            <a:r>
              <a:rPr lang="vi-VN" altLang="en-US" sz="4800" u="sng">
                <a:latin typeface="Christmas" panose="00000500000000000000" charset="0"/>
                <a:cs typeface="Christmas" panose="00000500000000000000" charset="0"/>
                <a:sym typeface="+mn-ea"/>
              </a:rPr>
              <a:t>ẦN II:</a:t>
            </a:r>
            <a:endParaRPr lang="vi-VN" altLang="en-US" sz="4800" u="sng">
              <a:solidFill>
                <a:schemeClr val="tx1"/>
              </a:solidFill>
              <a:latin typeface="Christmas" panose="00000500000000000000" charset="0"/>
              <a:cs typeface="Christmas" panose="00000500000000000000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 rot="0">
            <a:off x="841375" y="1544955"/>
            <a:ext cx="3651885" cy="645160"/>
            <a:chOff x="3021" y="3411"/>
            <a:chExt cx="5751" cy="1016"/>
          </a:xfrm>
        </p:grpSpPr>
        <p:sp>
          <p:nvSpPr>
            <p:cNvPr id="30" name="Text Box 29"/>
            <p:cNvSpPr txBox="1"/>
            <p:nvPr/>
          </p:nvSpPr>
          <p:spPr>
            <a:xfrm>
              <a:off x="3021" y="3411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1</a:t>
              </a:r>
              <a:endParaRPr lang="vi-VN" altLang="en-US" sz="3600" b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8" name="Text 2"/>
            <p:cNvSpPr txBox="1"/>
            <p:nvPr/>
          </p:nvSpPr>
          <p:spPr>
            <a:xfrm>
              <a:off x="3178" y="3532"/>
              <a:ext cx="5594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indent="0" algn="ctr">
                <a:buFont typeface="Arial" panose="020B0604020202020204" pitchFamily="34" charset="0"/>
                <a:buNone/>
              </a:pPr>
              <a:r>
                <a:rPr lang="en-US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vi-VN" altLang="vi-VN" sz="2600" b="1" u="sng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Ô HÌNH HÓA</a:t>
              </a:r>
              <a:endParaRPr lang="vi-VN" altLang="en-US" sz="2600" b="1" u="sng">
                <a:solidFill>
                  <a:schemeClr val="tx1"/>
                </a:solidFill>
                <a:effectLst/>
                <a:latin typeface="iCiel Cadena" panose="02000503000000020004" charset="0"/>
                <a:cs typeface="iCiel Cadena" panose="02000503000000020004" charset="0"/>
              </a:endParaRPr>
            </a:p>
          </p:txBody>
        </p:sp>
      </p:grpSp>
      <p:sp>
        <p:nvSpPr>
          <p:cNvPr id="4" name="Text 2"/>
          <p:cNvSpPr txBox="1"/>
          <p:nvPr/>
        </p:nvSpPr>
        <p:spPr>
          <a:xfrm>
            <a:off x="939165" y="2204720"/>
            <a:ext cx="8698230" cy="3230245"/>
          </a:xfrm>
          <a:prstGeom prst="rect">
            <a:avLst/>
          </a:prstGeom>
          <a:noFill/>
          <a:ln>
            <a:noFill/>
          </a:ln>
          <a:sp3d prstMaterial="powder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457200" indent="-457200" algn="l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Người dùng ứng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dụng: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- Thu ngân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    - Phục </a:t>
            </a:r>
            <a:r>
              <a:rPr lang="vi-VN" altLang="en-US" sz="3200">
                <a:solidFill>
                  <a:schemeClr val="tx1"/>
                </a:solidFill>
                <a:effectLst/>
                <a:cs typeface="+mn-lt"/>
                <a:sym typeface="+mn-ea"/>
              </a:rPr>
              <a:t>vụ</a:t>
            </a:r>
            <a:endParaRPr lang="vi-VN" altLang="en-US" sz="320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vi-VN" altLang="en-US" sz="6000" b="1">
              <a:solidFill>
                <a:schemeClr val="tx1"/>
              </a:solidFill>
              <a:effectLst/>
              <a:latin typeface="iCiel Cadena" panose="02000503000000020004" charset="0"/>
              <a:cs typeface="iCiel Cadena" panose="02000503000000020004" charset="0"/>
            </a:endParaRPr>
          </a:p>
        </p:txBody>
      </p:sp>
      <p:pic>
        <p:nvPicPr>
          <p:cNvPr id="51" name="Picture 50" descr="pexels-andrea-piacquadio-3907161"/>
          <p:cNvPicPr>
            <a:picLocks noChangeAspect="1"/>
          </p:cNvPicPr>
          <p:nvPr/>
        </p:nvPicPr>
        <p:blipFill>
          <a:blip r:embed="rId4">
            <a:alphaModFix amt="90000"/>
          </a:blip>
          <a:srcRect l="2469" r="31877"/>
          <a:stretch>
            <a:fillRect/>
          </a:stretch>
        </p:blipFill>
        <p:spPr>
          <a:xfrm>
            <a:off x="12532360" y="0"/>
            <a:ext cx="6753860" cy="6858000"/>
          </a:xfrm>
          <a:prstGeom prst="parallelogram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-7608570" y="2190115"/>
            <a:ext cx="5652770" cy="849630"/>
            <a:chOff x="2866" y="3281"/>
            <a:chExt cx="8902" cy="1338"/>
          </a:xfrm>
        </p:grpSpPr>
        <p:sp>
          <p:nvSpPr>
            <p:cNvPr id="108" name="Flowchart: Connector 107"/>
            <p:cNvSpPr/>
            <p:nvPr/>
          </p:nvSpPr>
          <p:spPr>
            <a:xfrm>
              <a:off x="3006" y="3411"/>
              <a:ext cx="1099" cy="1079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2866" y="3281"/>
              <a:ext cx="8902" cy="1338"/>
              <a:chOff x="2866" y="3281"/>
              <a:chExt cx="8902" cy="1338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2866" y="3281"/>
                <a:ext cx="8902" cy="1338"/>
                <a:chOff x="2866" y="3281"/>
                <a:chExt cx="8902" cy="1338"/>
              </a:xfrm>
            </p:grpSpPr>
            <p:grpSp>
              <p:nvGrpSpPr>
                <p:cNvPr id="111" name="Group 110"/>
                <p:cNvGrpSpPr/>
                <p:nvPr/>
              </p:nvGrpSpPr>
              <p:grpSpPr>
                <a:xfrm rot="0">
                  <a:off x="2866" y="3281"/>
                  <a:ext cx="1378" cy="1338"/>
                  <a:chOff x="2866" y="3281"/>
                  <a:chExt cx="1378" cy="1338"/>
                </a:xfrm>
              </p:grpSpPr>
              <p:sp>
                <p:nvSpPr>
                  <p:cNvPr id="112" name="Oval 111"/>
                  <p:cNvSpPr/>
                  <p:nvPr/>
                </p:nvSpPr>
                <p:spPr>
                  <a:xfrm>
                    <a:off x="2866" y="3281"/>
                    <a:ext cx="1379" cy="1339"/>
                  </a:xfrm>
                  <a:prstGeom prst="ellipse">
                    <a:avLst/>
                  </a:prstGeom>
                  <a:noFill/>
                  <a:ln w="44450" cmpd="thickThin">
                    <a:solidFill>
                      <a:schemeClr val="bg2">
                        <a:lumMod val="25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Flowchart: Connector 112"/>
                  <p:cNvSpPr/>
                  <p:nvPr/>
                </p:nvSpPr>
                <p:spPr>
                  <a:xfrm>
                    <a:off x="3006" y="3411"/>
                    <a:ext cx="1099" cy="1079"/>
                  </a:xfrm>
                  <a:prstGeom prst="flowChartConnec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4" name="Text Box 113"/>
                <p:cNvSpPr txBox="1"/>
                <p:nvPr/>
              </p:nvSpPr>
              <p:spPr>
                <a:xfrm>
                  <a:off x="3021" y="3411"/>
                  <a:ext cx="990" cy="1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vi-VN" altLang="en-US" sz="3600" b="1">
                      <a:latin typeface="Calibri" panose="020F0502020204030204" charset="0"/>
                      <a:cs typeface="Calibri" panose="020F0502020204030204" charset="0"/>
                    </a:rPr>
                    <a:t>1</a:t>
                  </a:r>
                  <a:endParaRPr lang="vi-VN" altLang="en-US" sz="3600" b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grpSp>
              <p:nvGrpSpPr>
                <p:cNvPr id="115" name="Group 114"/>
                <p:cNvGrpSpPr/>
                <p:nvPr/>
              </p:nvGrpSpPr>
              <p:grpSpPr>
                <a:xfrm>
                  <a:off x="5272" y="3421"/>
                  <a:ext cx="6496" cy="1068"/>
                  <a:chOff x="5277" y="3400"/>
                  <a:chExt cx="6496" cy="1068"/>
                </a:xfrm>
              </p:grpSpPr>
              <p:sp>
                <p:nvSpPr>
                  <p:cNvPr id="116" name="Freeform 115"/>
                  <p:cNvSpPr/>
                  <p:nvPr/>
                </p:nvSpPr>
                <p:spPr>
                  <a:xfrm>
                    <a:off x="5309" y="3400"/>
                    <a:ext cx="6464" cy="1068"/>
                  </a:xfrm>
                  <a:custGeom>
                    <a:avLst/>
                    <a:gdLst>
                      <a:gd name="connsiteX0" fmla="*/ 728 w 6464"/>
                      <a:gd name="connsiteY0" fmla="*/ 0 h 1068"/>
                      <a:gd name="connsiteX1" fmla="*/ 6271 w 6464"/>
                      <a:gd name="connsiteY1" fmla="*/ 3 h 1068"/>
                      <a:gd name="connsiteX2" fmla="*/ 6464 w 6464"/>
                      <a:gd name="connsiteY2" fmla="*/ 181 h 1068"/>
                      <a:gd name="connsiteX3" fmla="*/ 6464 w 6464"/>
                      <a:gd name="connsiteY3" fmla="*/ 890 h 1068"/>
                      <a:gd name="connsiteX4" fmla="*/ 6271 w 6464"/>
                      <a:gd name="connsiteY4" fmla="*/ 1068 h 1068"/>
                      <a:gd name="connsiteX5" fmla="*/ 718 w 6464"/>
                      <a:gd name="connsiteY5" fmla="*/ 1027 h 1068"/>
                      <a:gd name="connsiteX6" fmla="*/ 0 w 6464"/>
                      <a:gd name="connsiteY6" fmla="*/ 489 h 1068"/>
                      <a:gd name="connsiteX7" fmla="*/ 728 w 6464"/>
                      <a:gd name="connsiteY7" fmla="*/ 0 h 1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64" h="1068">
                        <a:moveTo>
                          <a:pt x="728" y="0"/>
                        </a:moveTo>
                        <a:lnTo>
                          <a:pt x="6271" y="3"/>
                        </a:lnTo>
                        <a:cubicBezTo>
                          <a:pt x="6378" y="3"/>
                          <a:pt x="6464" y="82"/>
                          <a:pt x="6464" y="181"/>
                        </a:cubicBezTo>
                        <a:lnTo>
                          <a:pt x="6464" y="890"/>
                        </a:lnTo>
                        <a:cubicBezTo>
                          <a:pt x="6464" y="989"/>
                          <a:pt x="6378" y="1068"/>
                          <a:pt x="6271" y="1068"/>
                        </a:cubicBezTo>
                        <a:lnTo>
                          <a:pt x="718" y="1027"/>
                        </a:lnTo>
                        <a:cubicBezTo>
                          <a:pt x="710" y="1037"/>
                          <a:pt x="807" y="1059"/>
                          <a:pt x="0" y="489"/>
                        </a:cubicBezTo>
                        <a:cubicBezTo>
                          <a:pt x="756" y="-27"/>
                          <a:pt x="475" y="173"/>
                          <a:pt x="728" y="0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solidFill>
                      <a:srgbClr val="3B383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Freeform 116"/>
                  <p:cNvSpPr/>
                  <p:nvPr/>
                </p:nvSpPr>
                <p:spPr>
                  <a:xfrm rot="18840000">
                    <a:off x="5294" y="3405"/>
                    <a:ext cx="927" cy="962"/>
                  </a:xfrm>
                  <a:custGeom>
                    <a:avLst/>
                    <a:gdLst>
                      <a:gd name="connsiteX0" fmla="*/ 0 w 927"/>
                      <a:gd name="connsiteY0" fmla="*/ 0 h 962"/>
                      <a:gd name="connsiteX1" fmla="*/ 927 w 927"/>
                      <a:gd name="connsiteY1" fmla="*/ 274 h 962"/>
                      <a:gd name="connsiteX2" fmla="*/ 93 w 927"/>
                      <a:gd name="connsiteY2" fmla="*/ 102 h 962"/>
                      <a:gd name="connsiteX3" fmla="*/ 202 w 927"/>
                      <a:gd name="connsiteY3" fmla="*/ 962 h 962"/>
                      <a:gd name="connsiteX4" fmla="*/ 0 w 927"/>
                      <a:gd name="connsiteY4" fmla="*/ 0 h 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7" h="962">
                        <a:moveTo>
                          <a:pt x="0" y="0"/>
                        </a:moveTo>
                        <a:lnTo>
                          <a:pt x="927" y="274"/>
                        </a:lnTo>
                        <a:lnTo>
                          <a:pt x="93" y="102"/>
                        </a:lnTo>
                        <a:lnTo>
                          <a:pt x="202" y="9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solidFill>
                      <a:srgbClr val="3B383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18" name="Text 2"/>
              <p:cNvSpPr txBox="1"/>
              <p:nvPr/>
            </p:nvSpPr>
            <p:spPr>
              <a:xfrm>
                <a:off x="6042" y="3539"/>
                <a:ext cx="5594" cy="774"/>
              </a:xfrm>
              <a:prstGeom prst="rect">
                <a:avLst/>
              </a:prstGeom>
              <a:noFill/>
              <a:ln>
                <a:noFill/>
              </a:ln>
              <a:sp3d prstMaterial="powder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p>
                <a:pPr indent="0" algn="ctr">
                  <a:buFont typeface="Arial" panose="020B0604020202020204" pitchFamily="34" charset="0"/>
                  <a:buNone/>
                </a:pPr>
                <a:r>
                  <a:rPr lang="en-US" altLang="vi-VN" sz="26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vi-VN" altLang="vi-VN" sz="260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Ô HÌNH HÓA</a:t>
                </a:r>
                <a:endParaRPr lang="vi-VN" altLang="en-US" sz="2600" b="1">
                  <a:solidFill>
                    <a:schemeClr val="tx1"/>
                  </a:solidFill>
                  <a:effectLst/>
                  <a:latin typeface="iCiel Cadena" panose="02000503000000020004" charset="0"/>
                  <a:cs typeface="iCiel Cadena" panose="02000503000000020004" charset="0"/>
                </a:endParaRPr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-6881495" y="3478530"/>
            <a:ext cx="6282690" cy="849630"/>
            <a:chOff x="4011" y="5310"/>
            <a:chExt cx="9894" cy="1338"/>
          </a:xfrm>
        </p:grpSpPr>
        <p:grpSp>
          <p:nvGrpSpPr>
            <p:cNvPr id="120" name="Group 119"/>
            <p:cNvGrpSpPr/>
            <p:nvPr/>
          </p:nvGrpSpPr>
          <p:grpSpPr>
            <a:xfrm rot="0">
              <a:off x="4011" y="5310"/>
              <a:ext cx="1378" cy="1338"/>
              <a:chOff x="2866" y="3281"/>
              <a:chExt cx="1378" cy="1338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2866" y="3281"/>
                <a:ext cx="1379" cy="1339"/>
              </a:xfrm>
              <a:prstGeom prst="ellipse">
                <a:avLst/>
              </a:prstGeom>
              <a:noFill/>
              <a:ln w="44450" cmpd="thickThin">
                <a:solidFill>
                  <a:schemeClr val="bg2">
                    <a:lumMod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22" name="Flowchart: Connector 121"/>
              <p:cNvSpPr/>
              <p:nvPr/>
            </p:nvSpPr>
            <p:spPr>
              <a:xfrm>
                <a:off x="3006" y="3411"/>
                <a:ext cx="1099" cy="1079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123" name="Text Box 122"/>
            <p:cNvSpPr txBox="1"/>
            <p:nvPr/>
          </p:nvSpPr>
          <p:spPr>
            <a:xfrm>
              <a:off x="4205" y="5472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2</a:t>
              </a:r>
              <a:endParaRPr lang="vi-VN" altLang="en-US" sz="3600" b="1">
                <a:latin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 rot="0">
              <a:off x="6545" y="5504"/>
              <a:ext cx="7028" cy="1065"/>
              <a:chOff x="5290" y="3403"/>
              <a:chExt cx="6483" cy="1065"/>
            </a:xfrm>
          </p:grpSpPr>
          <p:sp>
            <p:nvSpPr>
              <p:cNvPr id="125" name="Freeform 124"/>
              <p:cNvSpPr/>
              <p:nvPr/>
            </p:nvSpPr>
            <p:spPr>
              <a:xfrm>
                <a:off x="5309" y="3403"/>
                <a:ext cx="6464" cy="1065"/>
              </a:xfrm>
              <a:custGeom>
                <a:avLst/>
                <a:gdLst>
                  <a:gd name="connsiteX0" fmla="*/ 752 w 7007"/>
                  <a:gd name="connsiteY0" fmla="*/ 0 h 1065"/>
                  <a:gd name="connsiteX1" fmla="*/ 6798 w 7007"/>
                  <a:gd name="connsiteY1" fmla="*/ 0 h 1065"/>
                  <a:gd name="connsiteX2" fmla="*/ 7007 w 7007"/>
                  <a:gd name="connsiteY2" fmla="*/ 178 h 1065"/>
                  <a:gd name="connsiteX3" fmla="*/ 7007 w 7007"/>
                  <a:gd name="connsiteY3" fmla="*/ 887 h 1065"/>
                  <a:gd name="connsiteX4" fmla="*/ 6798 w 7007"/>
                  <a:gd name="connsiteY4" fmla="*/ 1065 h 1065"/>
                  <a:gd name="connsiteX5" fmla="*/ 771 w 7007"/>
                  <a:gd name="connsiteY5" fmla="*/ 1017 h 1065"/>
                  <a:gd name="connsiteX6" fmla="*/ 0 w 7007"/>
                  <a:gd name="connsiteY6" fmla="*/ 486 h 1065"/>
                  <a:gd name="connsiteX7" fmla="*/ 752 w 7007"/>
                  <a:gd name="connsiteY7" fmla="*/ 0 h 1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007" h="1065">
                    <a:moveTo>
                      <a:pt x="752" y="0"/>
                    </a:moveTo>
                    <a:lnTo>
                      <a:pt x="6798" y="0"/>
                    </a:lnTo>
                    <a:cubicBezTo>
                      <a:pt x="6915" y="0"/>
                      <a:pt x="7007" y="79"/>
                      <a:pt x="7007" y="178"/>
                    </a:cubicBezTo>
                    <a:lnTo>
                      <a:pt x="7007" y="887"/>
                    </a:lnTo>
                    <a:cubicBezTo>
                      <a:pt x="7007" y="986"/>
                      <a:pt x="6915" y="1065"/>
                      <a:pt x="6798" y="1065"/>
                    </a:cubicBezTo>
                    <a:lnTo>
                      <a:pt x="771" y="1017"/>
                    </a:lnTo>
                    <a:cubicBezTo>
                      <a:pt x="763" y="1027"/>
                      <a:pt x="874" y="1056"/>
                      <a:pt x="0" y="486"/>
                    </a:cubicBezTo>
                    <a:cubicBezTo>
                      <a:pt x="819" y="-30"/>
                      <a:pt x="477" y="173"/>
                      <a:pt x="75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26" name="Freeform 125"/>
              <p:cNvSpPr/>
              <p:nvPr/>
            </p:nvSpPr>
            <p:spPr>
              <a:xfrm rot="18840000">
                <a:off x="5286" y="3406"/>
                <a:ext cx="967" cy="960"/>
              </a:xfrm>
              <a:custGeom>
                <a:avLst/>
                <a:gdLst>
                  <a:gd name="connsiteX0" fmla="*/ 0 w 967"/>
                  <a:gd name="connsiteY0" fmla="*/ 0 h 1041"/>
                  <a:gd name="connsiteX1" fmla="*/ 967 w 967"/>
                  <a:gd name="connsiteY1" fmla="*/ 310 h 1041"/>
                  <a:gd name="connsiteX2" fmla="*/ 93 w 967"/>
                  <a:gd name="connsiteY2" fmla="*/ 111 h 1041"/>
                  <a:gd name="connsiteX3" fmla="*/ 234 w 967"/>
                  <a:gd name="connsiteY3" fmla="*/ 1041 h 1041"/>
                  <a:gd name="connsiteX4" fmla="*/ 0 w 967"/>
                  <a:gd name="connsiteY4" fmla="*/ 0 h 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" h="1041">
                    <a:moveTo>
                      <a:pt x="0" y="0"/>
                    </a:moveTo>
                    <a:lnTo>
                      <a:pt x="967" y="310"/>
                    </a:lnTo>
                    <a:lnTo>
                      <a:pt x="93" y="111"/>
                    </a:lnTo>
                    <a:lnTo>
                      <a:pt x="234" y="10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7" name="Text 2"/>
            <p:cNvSpPr txBox="1"/>
            <p:nvPr/>
          </p:nvSpPr>
          <p:spPr>
            <a:xfrm>
              <a:off x="7041" y="5610"/>
              <a:ext cx="6864" cy="822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indent="0" algn="l">
                <a:buFont typeface="Arial" panose="020B0604020202020204" pitchFamily="34" charset="0"/>
                <a:buNone/>
              </a:pPr>
              <a:r>
                <a:rPr lang="vi-VN" altLang="vi-VN" sz="280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XÂY DỰNG CẤU </a:t>
              </a:r>
              <a:r>
                <a:rPr lang="vi-VN" altLang="vi-VN" sz="280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TRÚC</a:t>
              </a:r>
              <a:endParaRPr lang="vi-VN" altLang="vi-VN" sz="280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-6183630" y="4784725"/>
            <a:ext cx="5861685" cy="849630"/>
            <a:chOff x="5110" y="7367"/>
            <a:chExt cx="9231" cy="1338"/>
          </a:xfrm>
        </p:grpSpPr>
        <p:grpSp>
          <p:nvGrpSpPr>
            <p:cNvPr id="129" name="Group 128"/>
            <p:cNvGrpSpPr/>
            <p:nvPr/>
          </p:nvGrpSpPr>
          <p:grpSpPr>
            <a:xfrm rot="0">
              <a:off x="5110" y="7367"/>
              <a:ext cx="1378" cy="1338"/>
              <a:chOff x="2866" y="3281"/>
              <a:chExt cx="1378" cy="1338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2866" y="3281"/>
                <a:ext cx="1379" cy="1339"/>
              </a:xfrm>
              <a:prstGeom prst="ellipse">
                <a:avLst/>
              </a:prstGeom>
              <a:noFill/>
              <a:ln w="44450" cmpd="thickThin">
                <a:solidFill>
                  <a:schemeClr val="bg2">
                    <a:lumMod val="2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31" name="Flowchart: Connector 130"/>
              <p:cNvSpPr/>
              <p:nvPr/>
            </p:nvSpPr>
            <p:spPr>
              <a:xfrm>
                <a:off x="3006" y="3411"/>
                <a:ext cx="1099" cy="1079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132" name="Text Box 131"/>
            <p:cNvSpPr txBox="1"/>
            <p:nvPr/>
          </p:nvSpPr>
          <p:spPr>
            <a:xfrm>
              <a:off x="5304" y="7531"/>
              <a:ext cx="9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3600" b="1">
                  <a:latin typeface="Calibri" panose="020F0502020204030204" charset="0"/>
                  <a:cs typeface="Calibri" panose="020F0502020204030204" charset="0"/>
                </a:rPr>
                <a:t>3</a:t>
              </a:r>
              <a:endParaRPr lang="vi-VN" altLang="en-US" sz="3600" b="1">
                <a:latin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133" name="Group 132"/>
            <p:cNvGrpSpPr/>
            <p:nvPr/>
          </p:nvGrpSpPr>
          <p:grpSpPr>
            <a:xfrm rot="0">
              <a:off x="7597" y="7510"/>
              <a:ext cx="6742" cy="1072"/>
              <a:chOff x="5272" y="3396"/>
              <a:chExt cx="6501" cy="1072"/>
            </a:xfrm>
          </p:grpSpPr>
          <p:sp>
            <p:nvSpPr>
              <p:cNvPr id="134" name="Freeform 133"/>
              <p:cNvSpPr/>
              <p:nvPr/>
            </p:nvSpPr>
            <p:spPr>
              <a:xfrm>
                <a:off x="5309" y="3396"/>
                <a:ext cx="6464" cy="1072"/>
              </a:xfrm>
              <a:custGeom>
                <a:avLst/>
                <a:gdLst>
                  <a:gd name="connsiteX0" fmla="*/ 806 w 6704"/>
                  <a:gd name="connsiteY0" fmla="*/ 0 h 1072"/>
                  <a:gd name="connsiteX1" fmla="*/ 6504 w 6704"/>
                  <a:gd name="connsiteY1" fmla="*/ 7 h 1072"/>
                  <a:gd name="connsiteX2" fmla="*/ 6704 w 6704"/>
                  <a:gd name="connsiteY2" fmla="*/ 185 h 1072"/>
                  <a:gd name="connsiteX3" fmla="*/ 6704 w 6704"/>
                  <a:gd name="connsiteY3" fmla="*/ 894 h 1072"/>
                  <a:gd name="connsiteX4" fmla="*/ 6504 w 6704"/>
                  <a:gd name="connsiteY4" fmla="*/ 1072 h 1072"/>
                  <a:gd name="connsiteX5" fmla="*/ 730 w 6704"/>
                  <a:gd name="connsiteY5" fmla="*/ 1037 h 1072"/>
                  <a:gd name="connsiteX6" fmla="*/ 0 w 6704"/>
                  <a:gd name="connsiteY6" fmla="*/ 493 h 1072"/>
                  <a:gd name="connsiteX7" fmla="*/ 806 w 6704"/>
                  <a:gd name="connsiteY7" fmla="*/ 0 h 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04" h="1072">
                    <a:moveTo>
                      <a:pt x="806" y="0"/>
                    </a:moveTo>
                    <a:lnTo>
                      <a:pt x="6504" y="7"/>
                    </a:lnTo>
                    <a:cubicBezTo>
                      <a:pt x="6615" y="7"/>
                      <a:pt x="6704" y="86"/>
                      <a:pt x="6704" y="185"/>
                    </a:cubicBezTo>
                    <a:lnTo>
                      <a:pt x="6704" y="894"/>
                    </a:lnTo>
                    <a:cubicBezTo>
                      <a:pt x="6704" y="993"/>
                      <a:pt x="6615" y="1072"/>
                      <a:pt x="6504" y="1072"/>
                    </a:cubicBezTo>
                    <a:lnTo>
                      <a:pt x="730" y="1037"/>
                    </a:lnTo>
                    <a:cubicBezTo>
                      <a:pt x="722" y="1047"/>
                      <a:pt x="837" y="1063"/>
                      <a:pt x="0" y="493"/>
                    </a:cubicBezTo>
                    <a:cubicBezTo>
                      <a:pt x="784" y="-23"/>
                      <a:pt x="544" y="173"/>
                      <a:pt x="806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35" name="Freeform 134"/>
              <p:cNvSpPr/>
              <p:nvPr/>
            </p:nvSpPr>
            <p:spPr>
              <a:xfrm rot="18840000">
                <a:off x="5274" y="3406"/>
                <a:ext cx="934" cy="939"/>
              </a:xfrm>
              <a:custGeom>
                <a:avLst/>
                <a:gdLst>
                  <a:gd name="connsiteX0" fmla="*/ 0 w 934"/>
                  <a:gd name="connsiteY0" fmla="*/ 0 h 974"/>
                  <a:gd name="connsiteX1" fmla="*/ 934 w 934"/>
                  <a:gd name="connsiteY1" fmla="*/ 295 h 974"/>
                  <a:gd name="connsiteX2" fmla="*/ 94 w 934"/>
                  <a:gd name="connsiteY2" fmla="*/ 104 h 974"/>
                  <a:gd name="connsiteX3" fmla="*/ 202 w 934"/>
                  <a:gd name="connsiteY3" fmla="*/ 974 h 974"/>
                  <a:gd name="connsiteX4" fmla="*/ 0 w 934"/>
                  <a:gd name="connsiteY4" fmla="*/ 0 h 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4" h="974">
                    <a:moveTo>
                      <a:pt x="0" y="0"/>
                    </a:moveTo>
                    <a:lnTo>
                      <a:pt x="934" y="295"/>
                    </a:lnTo>
                    <a:lnTo>
                      <a:pt x="94" y="104"/>
                    </a:lnTo>
                    <a:lnTo>
                      <a:pt x="202" y="9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solidFill>
                  <a:srgbClr val="3B38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6" name="Text 2"/>
            <p:cNvSpPr txBox="1"/>
            <p:nvPr/>
          </p:nvSpPr>
          <p:spPr>
            <a:xfrm>
              <a:off x="7845" y="7619"/>
              <a:ext cx="6496" cy="774"/>
            </a:xfrm>
            <a:prstGeom prst="rect">
              <a:avLst/>
            </a:prstGeom>
            <a:noFill/>
            <a:ln>
              <a:noFill/>
            </a:ln>
            <a:sp3d prstMaterial="powder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indent="0" algn="ctr">
                <a:buFont typeface="Arial" panose="020B0604020202020204" pitchFamily="34" charset="0"/>
                <a:buNone/>
              </a:pPr>
              <a:r>
                <a:rPr lang="vi-VN" altLang="en-US" sz="260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VIẾT CHƯƠNG TRÌNH</a:t>
              </a:r>
              <a:endParaRPr lang="vi-VN" altLang="en-US" sz="260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4474</Words>
  <Application>WPS Presentation</Application>
  <PresentationFormat>Widescreen</PresentationFormat>
  <Paragraphs>498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3" baseType="lpstr">
      <vt:lpstr>Arial</vt:lpstr>
      <vt:lpstr>SimSun</vt:lpstr>
      <vt:lpstr>Wingdings</vt:lpstr>
      <vt:lpstr>Christmas</vt:lpstr>
      <vt:lpstr>Segoe UI Black</vt:lpstr>
      <vt:lpstr>Because</vt:lpstr>
      <vt:lpstr>Segoe Print</vt:lpstr>
      <vt:lpstr>Times New Roman</vt:lpstr>
      <vt:lpstr>Wingdings</vt:lpstr>
      <vt:lpstr>Calibri</vt:lpstr>
      <vt:lpstr>iCiel Cadena</vt:lpstr>
      <vt:lpstr>Microsoft YaHei</vt:lpstr>
      <vt:lpstr>Arial Unicode MS</vt:lpstr>
      <vt:lpstr>Calibri Light</vt:lpstr>
      <vt:lpstr>#9Slide03 Open Sans ExtraBold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ACER</cp:lastModifiedBy>
  <cp:revision>70</cp:revision>
  <dcterms:created xsi:type="dcterms:W3CDTF">2023-05-30T17:14:00Z</dcterms:created>
  <dcterms:modified xsi:type="dcterms:W3CDTF">2023-06-01T03:02:46Z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83DCDB6D1F374EBFA37E34AA2014CB53</vt:lpwstr>
  </property>
  <property fmtid="{D5CDD505-2E9C-101B-9397-08002B2CF9AE}" pid="3" name="KSOProductBuildVer">
    <vt:lpwstr>1033-11.2.0.11537</vt:lpwstr>
  </property>
</Properties>
</file>